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57" r:id="rId3"/>
    <p:sldId id="294" r:id="rId4"/>
    <p:sldId id="258" r:id="rId5"/>
    <p:sldId id="260" r:id="rId6"/>
    <p:sldId id="296" r:id="rId7"/>
    <p:sldId id="300" r:id="rId8"/>
    <p:sldId id="261" r:id="rId9"/>
    <p:sldId id="297" r:id="rId10"/>
    <p:sldId id="283" r:id="rId11"/>
    <p:sldId id="284" r:id="rId12"/>
    <p:sldId id="285" r:id="rId13"/>
    <p:sldId id="286" r:id="rId14"/>
    <p:sldId id="293" r:id="rId15"/>
    <p:sldId id="298" r:id="rId16"/>
    <p:sldId id="301" r:id="rId17"/>
    <p:sldId id="302" r:id="rId18"/>
    <p:sldId id="288" r:id="rId19"/>
    <p:sldId id="263" r:id="rId20"/>
    <p:sldId id="305" r:id="rId21"/>
    <p:sldId id="306" r:id="rId22"/>
    <p:sldId id="303" r:id="rId23"/>
    <p:sldId id="304" r:id="rId24"/>
    <p:sldId id="291" r:id="rId25"/>
    <p:sldId id="277" r:id="rId26"/>
    <p:sldId id="279" r:id="rId27"/>
    <p:sldId id="264" r:id="rId28"/>
    <p:sldId id="265" r:id="rId29"/>
    <p:sldId id="266" r:id="rId30"/>
    <p:sldId id="267" r:id="rId31"/>
    <p:sldId id="268" r:id="rId32"/>
    <p:sldId id="269" r:id="rId33"/>
    <p:sldId id="270" r:id="rId34"/>
    <p:sldId id="281" r:id="rId35"/>
    <p:sldId id="280" r:id="rId36"/>
    <p:sldId id="282" r:id="rId37"/>
    <p:sldId id="290"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237" autoAdjust="0"/>
  </p:normalViewPr>
  <p:slideViewPr>
    <p:cSldViewPr>
      <p:cViewPr varScale="1">
        <p:scale>
          <a:sx n="111" d="100"/>
          <a:sy n="111" d="100"/>
        </p:scale>
        <p:origin x="161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B15AD5-0E0B-4A7A-8E71-B3FFC97FD7FF}" type="doc">
      <dgm:prSet loTypeId="urn:microsoft.com/office/officeart/2005/8/layout/list1" loCatId="list" qsTypeId="urn:microsoft.com/office/officeart/2005/8/quickstyle/simple1" qsCatId="simple" csTypeId="urn:microsoft.com/office/officeart/2005/8/colors/colorful1#1" csCatId="colorful" phldr="1"/>
      <dgm:spPr/>
      <dgm:t>
        <a:bodyPr/>
        <a:lstStyle/>
        <a:p>
          <a:endParaRPr lang="en-US"/>
        </a:p>
      </dgm:t>
    </dgm:pt>
    <dgm:pt modelId="{0183E296-BA06-484E-8036-BFD8BFD3FF99}">
      <dgm:prSet phldrT="[Text]"/>
      <dgm:spPr/>
      <dgm:t>
        <a:bodyPr/>
        <a:lstStyle/>
        <a:p>
          <a:r>
            <a:rPr lang="en-IN" dirty="0" smtClean="0"/>
            <a:t>Leading Learning: Improving Student Learning Outcomes</a:t>
          </a:r>
          <a:endParaRPr lang="en-US" dirty="0"/>
        </a:p>
      </dgm:t>
    </dgm:pt>
    <dgm:pt modelId="{38B61CC6-0F03-4581-B750-7771F5D62F85}" type="parTrans" cxnId="{92205D7C-DFFB-4859-9850-CA2AB9268CF0}">
      <dgm:prSet/>
      <dgm:spPr/>
      <dgm:t>
        <a:bodyPr/>
        <a:lstStyle/>
        <a:p>
          <a:endParaRPr lang="en-US"/>
        </a:p>
      </dgm:t>
    </dgm:pt>
    <dgm:pt modelId="{CBFBD42B-FE03-4C12-9C4A-E09F0798203C}" type="sibTrans" cxnId="{92205D7C-DFFB-4859-9850-CA2AB9268CF0}">
      <dgm:prSet/>
      <dgm:spPr/>
      <dgm:t>
        <a:bodyPr/>
        <a:lstStyle/>
        <a:p>
          <a:endParaRPr lang="en-US"/>
        </a:p>
      </dgm:t>
    </dgm:pt>
    <dgm:pt modelId="{290136C7-66EF-4687-BF65-390EB99940A0}">
      <dgm:prSet/>
      <dgm:spPr/>
      <dgm:t>
        <a:bodyPr/>
        <a:lstStyle/>
        <a:p>
          <a:r>
            <a:rPr lang="en-IN" dirty="0" smtClean="0"/>
            <a:t>Understanding Leadership</a:t>
          </a:r>
        </a:p>
      </dgm:t>
    </dgm:pt>
    <dgm:pt modelId="{6AADB5DA-2381-4886-8A34-84D794C529B2}" type="parTrans" cxnId="{19FD4688-694A-47FD-AD8B-737C622E4D06}">
      <dgm:prSet/>
      <dgm:spPr/>
      <dgm:t>
        <a:bodyPr/>
        <a:lstStyle/>
        <a:p>
          <a:endParaRPr lang="en-US"/>
        </a:p>
      </dgm:t>
    </dgm:pt>
    <dgm:pt modelId="{9E16F906-33B4-452E-85F5-B6963FE9D32B}" type="sibTrans" cxnId="{19FD4688-694A-47FD-AD8B-737C622E4D06}">
      <dgm:prSet/>
      <dgm:spPr/>
      <dgm:t>
        <a:bodyPr/>
        <a:lstStyle/>
        <a:p>
          <a:endParaRPr lang="en-US"/>
        </a:p>
      </dgm:t>
    </dgm:pt>
    <dgm:pt modelId="{93E915AD-0D8D-47DF-AF78-D7DCDB149A08}">
      <dgm:prSet/>
      <dgm:spPr/>
      <dgm:t>
        <a:bodyPr/>
        <a:lstStyle/>
        <a:p>
          <a:r>
            <a:rPr lang="en-IN" smtClean="0"/>
            <a:t>School Leaders: Multiple roles and identities</a:t>
          </a:r>
          <a:endParaRPr lang="en-IN" dirty="0" smtClean="0"/>
        </a:p>
      </dgm:t>
    </dgm:pt>
    <dgm:pt modelId="{3BDB7A55-520C-4B92-955B-3C0ACBF9372F}" type="parTrans" cxnId="{CEDDFF8A-2EEA-43D8-91C5-D79DD9F6A198}">
      <dgm:prSet/>
      <dgm:spPr/>
      <dgm:t>
        <a:bodyPr/>
        <a:lstStyle/>
        <a:p>
          <a:endParaRPr lang="en-US"/>
        </a:p>
      </dgm:t>
    </dgm:pt>
    <dgm:pt modelId="{2B3C5F1E-931F-4C6C-8E6C-24E964B8686A}" type="sibTrans" cxnId="{CEDDFF8A-2EEA-43D8-91C5-D79DD9F6A198}">
      <dgm:prSet/>
      <dgm:spPr/>
      <dgm:t>
        <a:bodyPr/>
        <a:lstStyle/>
        <a:p>
          <a:endParaRPr lang="en-US"/>
        </a:p>
      </dgm:t>
    </dgm:pt>
    <dgm:pt modelId="{5ABDC6B6-371F-4D68-9E1A-6E3DF539AF89}">
      <dgm:prSet/>
      <dgm:spPr/>
      <dgm:t>
        <a:bodyPr/>
        <a:lstStyle/>
        <a:p>
          <a:r>
            <a:rPr lang="en-IN" dirty="0" smtClean="0"/>
            <a:t>Creating a Culture for Learning</a:t>
          </a:r>
        </a:p>
      </dgm:t>
    </dgm:pt>
    <dgm:pt modelId="{C8B449BA-F59D-430B-AB66-472D9336E08D}" type="parTrans" cxnId="{0AEFCFC3-CBB2-4336-9D62-53BDAE870266}">
      <dgm:prSet/>
      <dgm:spPr/>
      <dgm:t>
        <a:bodyPr/>
        <a:lstStyle/>
        <a:p>
          <a:endParaRPr lang="en-US"/>
        </a:p>
      </dgm:t>
    </dgm:pt>
    <dgm:pt modelId="{FC89CBC0-36C1-46EE-8B25-4BE1850C0ED4}" type="sibTrans" cxnId="{0AEFCFC3-CBB2-4336-9D62-53BDAE870266}">
      <dgm:prSet/>
      <dgm:spPr/>
      <dgm:t>
        <a:bodyPr/>
        <a:lstStyle/>
        <a:p>
          <a:endParaRPr lang="en-US"/>
        </a:p>
      </dgm:t>
    </dgm:pt>
    <dgm:pt modelId="{5E1041FA-FEBC-4D28-A818-D3BE4E29835C}">
      <dgm:prSet/>
      <dgm:spPr/>
      <dgm:t>
        <a:bodyPr/>
        <a:lstStyle/>
        <a:p>
          <a:r>
            <a:rPr lang="en-US" dirty="0" smtClean="0"/>
            <a:t>Focus on leading by action</a:t>
          </a:r>
          <a:endParaRPr lang="en-US" dirty="0"/>
        </a:p>
      </dgm:t>
    </dgm:pt>
    <dgm:pt modelId="{6B97A978-3F9D-4F96-B34A-A7B1F7032496}" type="parTrans" cxnId="{50EDC02A-F254-4EA4-9EE5-1250276FB799}">
      <dgm:prSet/>
      <dgm:spPr/>
      <dgm:t>
        <a:bodyPr/>
        <a:lstStyle/>
        <a:p>
          <a:endParaRPr lang="en-US"/>
        </a:p>
      </dgm:t>
    </dgm:pt>
    <dgm:pt modelId="{F1DB610E-62BF-47A1-B731-013D3E85D8C3}" type="sibTrans" cxnId="{50EDC02A-F254-4EA4-9EE5-1250276FB799}">
      <dgm:prSet/>
      <dgm:spPr/>
      <dgm:t>
        <a:bodyPr/>
        <a:lstStyle/>
        <a:p>
          <a:endParaRPr lang="en-US"/>
        </a:p>
      </dgm:t>
    </dgm:pt>
    <dgm:pt modelId="{F36A8E36-C31D-4BC2-8665-D610B871F146}">
      <dgm:prSet/>
      <dgm:spPr/>
      <dgm:t>
        <a:bodyPr/>
        <a:lstStyle/>
        <a:p>
          <a:r>
            <a:rPr lang="en-US" dirty="0" smtClean="0"/>
            <a:t>Building a practitioner’s perspective to leadership</a:t>
          </a:r>
          <a:endParaRPr lang="en-US" dirty="0"/>
        </a:p>
      </dgm:t>
    </dgm:pt>
    <dgm:pt modelId="{815AEE2B-C227-4479-9B61-EFEFFB302060}" type="parTrans" cxnId="{0B932FF1-8EF9-48B0-9EFA-98A3440C983A}">
      <dgm:prSet/>
      <dgm:spPr/>
      <dgm:t>
        <a:bodyPr/>
        <a:lstStyle/>
        <a:p>
          <a:endParaRPr lang="en-US"/>
        </a:p>
      </dgm:t>
    </dgm:pt>
    <dgm:pt modelId="{035B0F96-830C-40DF-B7E0-A5A3476FD8F6}" type="sibTrans" cxnId="{0B932FF1-8EF9-48B0-9EFA-98A3440C983A}">
      <dgm:prSet/>
      <dgm:spPr/>
      <dgm:t>
        <a:bodyPr/>
        <a:lstStyle/>
        <a:p>
          <a:endParaRPr lang="en-US"/>
        </a:p>
      </dgm:t>
    </dgm:pt>
    <dgm:pt modelId="{5D15EB4E-39E1-4276-86FC-C8FFD300A646}">
      <dgm:prSet/>
      <dgm:spPr/>
      <dgm:t>
        <a:bodyPr/>
        <a:lstStyle/>
        <a:p>
          <a:r>
            <a:rPr lang="en-US" dirty="0" smtClean="0"/>
            <a:t>Administrative Vs academic, </a:t>
          </a:r>
          <a:endParaRPr lang="en-US" dirty="0"/>
        </a:p>
      </dgm:t>
    </dgm:pt>
    <dgm:pt modelId="{A7C4D68F-0F24-4A80-ADDE-DEF91A8754DF}" type="parTrans" cxnId="{76CE98B6-596D-4026-8E20-21C6F5B4C1FD}">
      <dgm:prSet/>
      <dgm:spPr/>
      <dgm:t>
        <a:bodyPr/>
        <a:lstStyle/>
        <a:p>
          <a:endParaRPr lang="en-US"/>
        </a:p>
      </dgm:t>
    </dgm:pt>
    <dgm:pt modelId="{FB594484-FC7E-43EF-B363-02CD68A9BEFD}" type="sibTrans" cxnId="{76CE98B6-596D-4026-8E20-21C6F5B4C1FD}">
      <dgm:prSet/>
      <dgm:spPr/>
      <dgm:t>
        <a:bodyPr/>
        <a:lstStyle/>
        <a:p>
          <a:endParaRPr lang="en-US"/>
        </a:p>
      </dgm:t>
    </dgm:pt>
    <dgm:pt modelId="{E042DD2A-1D4F-4A61-A06F-6E1A68211AF3}">
      <dgm:prSet/>
      <dgm:spPr/>
      <dgm:t>
        <a:bodyPr/>
        <a:lstStyle/>
        <a:p>
          <a:r>
            <a:rPr lang="en-US" dirty="0" smtClean="0"/>
            <a:t>Organizational Vs Classroom specific</a:t>
          </a:r>
          <a:endParaRPr lang="en-US" dirty="0"/>
        </a:p>
      </dgm:t>
    </dgm:pt>
    <dgm:pt modelId="{8DA296EF-1B97-4A0B-B57D-09C1DDDABA39}" type="parTrans" cxnId="{71DE0205-B125-4EA8-BB4F-DFCC8499CC8F}">
      <dgm:prSet/>
      <dgm:spPr/>
      <dgm:t>
        <a:bodyPr/>
        <a:lstStyle/>
        <a:p>
          <a:endParaRPr lang="en-US"/>
        </a:p>
      </dgm:t>
    </dgm:pt>
    <dgm:pt modelId="{1EE8EFB4-A5A7-43D7-9FD1-ED9CD7F9E495}" type="sibTrans" cxnId="{71DE0205-B125-4EA8-BB4F-DFCC8499CC8F}">
      <dgm:prSet/>
      <dgm:spPr/>
      <dgm:t>
        <a:bodyPr/>
        <a:lstStyle/>
        <a:p>
          <a:endParaRPr lang="en-US"/>
        </a:p>
      </dgm:t>
    </dgm:pt>
    <dgm:pt modelId="{7905852E-DBEA-49FB-A025-8FA30F7F4048}">
      <dgm:prSet/>
      <dgm:spPr/>
      <dgm:t>
        <a:bodyPr/>
        <a:lstStyle/>
        <a:p>
          <a:r>
            <a:rPr lang="en-US" dirty="0" smtClean="0"/>
            <a:t>Role as academic leader – professional development of staff, developing learning environment, academic supervision and feedback</a:t>
          </a:r>
          <a:endParaRPr lang="en-US" dirty="0"/>
        </a:p>
      </dgm:t>
    </dgm:pt>
    <dgm:pt modelId="{AFA297DF-1FA3-45AB-B688-5E568683EC40}" type="parTrans" cxnId="{6C06B2C0-B67D-4D4E-860D-9017E194CF7A}">
      <dgm:prSet/>
      <dgm:spPr/>
      <dgm:t>
        <a:bodyPr/>
        <a:lstStyle/>
        <a:p>
          <a:endParaRPr lang="en-US"/>
        </a:p>
      </dgm:t>
    </dgm:pt>
    <dgm:pt modelId="{2C7D930B-90CD-43E0-A291-FDAE790C1BA8}" type="sibTrans" cxnId="{6C06B2C0-B67D-4D4E-860D-9017E194CF7A}">
      <dgm:prSet/>
      <dgm:spPr/>
      <dgm:t>
        <a:bodyPr/>
        <a:lstStyle/>
        <a:p>
          <a:endParaRPr lang="en-US"/>
        </a:p>
      </dgm:t>
    </dgm:pt>
    <dgm:pt modelId="{65B043F4-8F91-4EB0-BB8B-AA0A555527A1}">
      <dgm:prSet/>
      <dgm:spPr/>
      <dgm:t>
        <a:bodyPr/>
        <a:lstStyle/>
        <a:p>
          <a:r>
            <a:rPr lang="en-US" dirty="0" smtClean="0"/>
            <a:t>Promoting professional dialogue and learning, making reading, sharing, critiquing, learning a part of school time-table</a:t>
          </a:r>
          <a:endParaRPr lang="en-US" dirty="0"/>
        </a:p>
      </dgm:t>
    </dgm:pt>
    <dgm:pt modelId="{3A67367C-B213-45B1-9426-0F08536A7F7C}" type="parTrans" cxnId="{30086265-7500-4F51-8B29-02D314E92B9E}">
      <dgm:prSet/>
      <dgm:spPr/>
      <dgm:t>
        <a:bodyPr/>
        <a:lstStyle/>
        <a:p>
          <a:endParaRPr lang="en-US"/>
        </a:p>
      </dgm:t>
    </dgm:pt>
    <dgm:pt modelId="{AD35DD55-07A5-4426-B26C-F0D30C582A2D}" type="sibTrans" cxnId="{30086265-7500-4F51-8B29-02D314E92B9E}">
      <dgm:prSet/>
      <dgm:spPr/>
      <dgm:t>
        <a:bodyPr/>
        <a:lstStyle/>
        <a:p>
          <a:endParaRPr lang="en-US"/>
        </a:p>
      </dgm:t>
    </dgm:pt>
    <dgm:pt modelId="{801498F6-860C-409D-9238-ACCAC3603406}" type="pres">
      <dgm:prSet presAssocID="{F8B15AD5-0E0B-4A7A-8E71-B3FFC97FD7FF}" presName="linear" presStyleCnt="0">
        <dgm:presLayoutVars>
          <dgm:dir/>
          <dgm:animLvl val="lvl"/>
          <dgm:resizeHandles val="exact"/>
        </dgm:presLayoutVars>
      </dgm:prSet>
      <dgm:spPr/>
      <dgm:t>
        <a:bodyPr/>
        <a:lstStyle/>
        <a:p>
          <a:endParaRPr lang="en-US"/>
        </a:p>
      </dgm:t>
    </dgm:pt>
    <dgm:pt modelId="{C05201D6-305A-43E1-9479-D3D029D7E663}" type="pres">
      <dgm:prSet presAssocID="{290136C7-66EF-4687-BF65-390EB99940A0}" presName="parentLin" presStyleCnt="0"/>
      <dgm:spPr/>
    </dgm:pt>
    <dgm:pt modelId="{6A5A8E35-5F9E-4AED-9C8B-BEC0427ACAD8}" type="pres">
      <dgm:prSet presAssocID="{290136C7-66EF-4687-BF65-390EB99940A0}" presName="parentLeftMargin" presStyleLbl="node1" presStyleIdx="0" presStyleCnt="4"/>
      <dgm:spPr/>
      <dgm:t>
        <a:bodyPr/>
        <a:lstStyle/>
        <a:p>
          <a:endParaRPr lang="en-US"/>
        </a:p>
      </dgm:t>
    </dgm:pt>
    <dgm:pt modelId="{C94FE642-EE3F-4753-ADD5-B0C2D4D18585}" type="pres">
      <dgm:prSet presAssocID="{290136C7-66EF-4687-BF65-390EB99940A0}" presName="parentText" presStyleLbl="node1" presStyleIdx="0" presStyleCnt="4">
        <dgm:presLayoutVars>
          <dgm:chMax val="0"/>
          <dgm:bulletEnabled val="1"/>
        </dgm:presLayoutVars>
      </dgm:prSet>
      <dgm:spPr/>
      <dgm:t>
        <a:bodyPr/>
        <a:lstStyle/>
        <a:p>
          <a:endParaRPr lang="en-US"/>
        </a:p>
      </dgm:t>
    </dgm:pt>
    <dgm:pt modelId="{EC9F92EA-052A-40A2-8BF6-ADE4CA9F0919}" type="pres">
      <dgm:prSet presAssocID="{290136C7-66EF-4687-BF65-390EB99940A0}" presName="negativeSpace" presStyleCnt="0"/>
      <dgm:spPr/>
    </dgm:pt>
    <dgm:pt modelId="{C65FB524-84C4-48B8-BCAA-82FB16D1AA95}" type="pres">
      <dgm:prSet presAssocID="{290136C7-66EF-4687-BF65-390EB99940A0}" presName="childText" presStyleLbl="conFgAcc1" presStyleIdx="0" presStyleCnt="4">
        <dgm:presLayoutVars>
          <dgm:bulletEnabled val="1"/>
        </dgm:presLayoutVars>
      </dgm:prSet>
      <dgm:spPr/>
      <dgm:t>
        <a:bodyPr/>
        <a:lstStyle/>
        <a:p>
          <a:endParaRPr lang="en-US"/>
        </a:p>
      </dgm:t>
    </dgm:pt>
    <dgm:pt modelId="{80B1117E-6C4C-4356-8EFC-6284DD5334F4}" type="pres">
      <dgm:prSet presAssocID="{9E16F906-33B4-452E-85F5-B6963FE9D32B}" presName="spaceBetweenRectangles" presStyleCnt="0"/>
      <dgm:spPr/>
    </dgm:pt>
    <dgm:pt modelId="{E7CB8079-5EB0-46B3-A160-727C75796EEA}" type="pres">
      <dgm:prSet presAssocID="{93E915AD-0D8D-47DF-AF78-D7DCDB149A08}" presName="parentLin" presStyleCnt="0"/>
      <dgm:spPr/>
    </dgm:pt>
    <dgm:pt modelId="{51BE542A-2136-4B51-9FBC-64C9E555B6FF}" type="pres">
      <dgm:prSet presAssocID="{93E915AD-0D8D-47DF-AF78-D7DCDB149A08}" presName="parentLeftMargin" presStyleLbl="node1" presStyleIdx="0" presStyleCnt="4"/>
      <dgm:spPr/>
      <dgm:t>
        <a:bodyPr/>
        <a:lstStyle/>
        <a:p>
          <a:endParaRPr lang="en-US"/>
        </a:p>
      </dgm:t>
    </dgm:pt>
    <dgm:pt modelId="{64248646-F875-4ECA-AED3-87555B4F387A}" type="pres">
      <dgm:prSet presAssocID="{93E915AD-0D8D-47DF-AF78-D7DCDB149A08}" presName="parentText" presStyleLbl="node1" presStyleIdx="1" presStyleCnt="4">
        <dgm:presLayoutVars>
          <dgm:chMax val="0"/>
          <dgm:bulletEnabled val="1"/>
        </dgm:presLayoutVars>
      </dgm:prSet>
      <dgm:spPr/>
      <dgm:t>
        <a:bodyPr/>
        <a:lstStyle/>
        <a:p>
          <a:endParaRPr lang="en-US"/>
        </a:p>
      </dgm:t>
    </dgm:pt>
    <dgm:pt modelId="{3D3FF1CC-EA88-4098-9BF9-FF82DB0538BB}" type="pres">
      <dgm:prSet presAssocID="{93E915AD-0D8D-47DF-AF78-D7DCDB149A08}" presName="negativeSpace" presStyleCnt="0"/>
      <dgm:spPr/>
    </dgm:pt>
    <dgm:pt modelId="{97F30037-8992-4C31-87F6-6B845FBBDC44}" type="pres">
      <dgm:prSet presAssocID="{93E915AD-0D8D-47DF-AF78-D7DCDB149A08}" presName="childText" presStyleLbl="conFgAcc1" presStyleIdx="1" presStyleCnt="4">
        <dgm:presLayoutVars>
          <dgm:bulletEnabled val="1"/>
        </dgm:presLayoutVars>
      </dgm:prSet>
      <dgm:spPr/>
      <dgm:t>
        <a:bodyPr/>
        <a:lstStyle/>
        <a:p>
          <a:endParaRPr lang="en-US"/>
        </a:p>
      </dgm:t>
    </dgm:pt>
    <dgm:pt modelId="{0A5FB53C-9901-417C-BD63-45216D791EDA}" type="pres">
      <dgm:prSet presAssocID="{2B3C5F1E-931F-4C6C-8E6C-24E964B8686A}" presName="spaceBetweenRectangles" presStyleCnt="0"/>
      <dgm:spPr/>
    </dgm:pt>
    <dgm:pt modelId="{952F5102-97B5-4A63-9CFF-A33FD96562D4}" type="pres">
      <dgm:prSet presAssocID="{0183E296-BA06-484E-8036-BFD8BFD3FF99}" presName="parentLin" presStyleCnt="0"/>
      <dgm:spPr/>
    </dgm:pt>
    <dgm:pt modelId="{4284901F-3555-4D39-9FA9-32EC02A13434}" type="pres">
      <dgm:prSet presAssocID="{0183E296-BA06-484E-8036-BFD8BFD3FF99}" presName="parentLeftMargin" presStyleLbl="node1" presStyleIdx="1" presStyleCnt="4"/>
      <dgm:spPr/>
      <dgm:t>
        <a:bodyPr/>
        <a:lstStyle/>
        <a:p>
          <a:endParaRPr lang="en-US"/>
        </a:p>
      </dgm:t>
    </dgm:pt>
    <dgm:pt modelId="{A07608CD-D010-4DFA-82D0-193F000B37D0}" type="pres">
      <dgm:prSet presAssocID="{0183E296-BA06-484E-8036-BFD8BFD3FF99}" presName="parentText" presStyleLbl="node1" presStyleIdx="2" presStyleCnt="4">
        <dgm:presLayoutVars>
          <dgm:chMax val="0"/>
          <dgm:bulletEnabled val="1"/>
        </dgm:presLayoutVars>
      </dgm:prSet>
      <dgm:spPr/>
      <dgm:t>
        <a:bodyPr/>
        <a:lstStyle/>
        <a:p>
          <a:endParaRPr lang="en-US"/>
        </a:p>
      </dgm:t>
    </dgm:pt>
    <dgm:pt modelId="{4B1C4F08-8B24-4B11-A35D-5B5BFED3187B}" type="pres">
      <dgm:prSet presAssocID="{0183E296-BA06-484E-8036-BFD8BFD3FF99}" presName="negativeSpace" presStyleCnt="0"/>
      <dgm:spPr/>
    </dgm:pt>
    <dgm:pt modelId="{F1F06318-5093-4BE7-B36A-2E3ACAE7FA05}" type="pres">
      <dgm:prSet presAssocID="{0183E296-BA06-484E-8036-BFD8BFD3FF99}" presName="childText" presStyleLbl="conFgAcc1" presStyleIdx="2" presStyleCnt="4">
        <dgm:presLayoutVars>
          <dgm:bulletEnabled val="1"/>
        </dgm:presLayoutVars>
      </dgm:prSet>
      <dgm:spPr/>
      <dgm:t>
        <a:bodyPr/>
        <a:lstStyle/>
        <a:p>
          <a:endParaRPr lang="en-US"/>
        </a:p>
      </dgm:t>
    </dgm:pt>
    <dgm:pt modelId="{EF363D20-0A48-45A6-A89F-3429DF492B0D}" type="pres">
      <dgm:prSet presAssocID="{CBFBD42B-FE03-4C12-9C4A-E09F0798203C}" presName="spaceBetweenRectangles" presStyleCnt="0"/>
      <dgm:spPr/>
    </dgm:pt>
    <dgm:pt modelId="{354A4906-1C44-44F5-AB65-8FDE001C0086}" type="pres">
      <dgm:prSet presAssocID="{5ABDC6B6-371F-4D68-9E1A-6E3DF539AF89}" presName="parentLin" presStyleCnt="0"/>
      <dgm:spPr/>
    </dgm:pt>
    <dgm:pt modelId="{FD4110BD-71BB-4E19-BC90-1E219BB09B4C}" type="pres">
      <dgm:prSet presAssocID="{5ABDC6B6-371F-4D68-9E1A-6E3DF539AF89}" presName="parentLeftMargin" presStyleLbl="node1" presStyleIdx="2" presStyleCnt="4"/>
      <dgm:spPr/>
      <dgm:t>
        <a:bodyPr/>
        <a:lstStyle/>
        <a:p>
          <a:endParaRPr lang="en-US"/>
        </a:p>
      </dgm:t>
    </dgm:pt>
    <dgm:pt modelId="{02F6639F-238A-4E99-A641-CB1897D6303C}" type="pres">
      <dgm:prSet presAssocID="{5ABDC6B6-371F-4D68-9E1A-6E3DF539AF89}" presName="parentText" presStyleLbl="node1" presStyleIdx="3" presStyleCnt="4">
        <dgm:presLayoutVars>
          <dgm:chMax val="0"/>
          <dgm:bulletEnabled val="1"/>
        </dgm:presLayoutVars>
      </dgm:prSet>
      <dgm:spPr/>
      <dgm:t>
        <a:bodyPr/>
        <a:lstStyle/>
        <a:p>
          <a:endParaRPr lang="en-US"/>
        </a:p>
      </dgm:t>
    </dgm:pt>
    <dgm:pt modelId="{E1719DC4-1E27-4F04-A8F4-9738DC98B68B}" type="pres">
      <dgm:prSet presAssocID="{5ABDC6B6-371F-4D68-9E1A-6E3DF539AF89}" presName="negativeSpace" presStyleCnt="0"/>
      <dgm:spPr/>
    </dgm:pt>
    <dgm:pt modelId="{4BAEDC67-17FF-425A-BC19-4DC99556D278}" type="pres">
      <dgm:prSet presAssocID="{5ABDC6B6-371F-4D68-9E1A-6E3DF539AF89}" presName="childText" presStyleLbl="conFgAcc1" presStyleIdx="3" presStyleCnt="4">
        <dgm:presLayoutVars>
          <dgm:bulletEnabled val="1"/>
        </dgm:presLayoutVars>
      </dgm:prSet>
      <dgm:spPr/>
      <dgm:t>
        <a:bodyPr/>
        <a:lstStyle/>
        <a:p>
          <a:endParaRPr lang="en-US"/>
        </a:p>
      </dgm:t>
    </dgm:pt>
  </dgm:ptLst>
  <dgm:cxnLst>
    <dgm:cxn modelId="{BDE616AF-5BCE-4878-9DEA-83B7576BF93A}" type="presOf" srcId="{5ABDC6B6-371F-4D68-9E1A-6E3DF539AF89}" destId="{FD4110BD-71BB-4E19-BC90-1E219BB09B4C}" srcOrd="0" destOrd="0" presId="urn:microsoft.com/office/officeart/2005/8/layout/list1"/>
    <dgm:cxn modelId="{496027E7-268A-4072-94E0-1B84B8A00CE4}" type="presOf" srcId="{F8B15AD5-0E0B-4A7A-8E71-B3FFC97FD7FF}" destId="{801498F6-860C-409D-9238-ACCAC3603406}" srcOrd="0" destOrd="0" presId="urn:microsoft.com/office/officeart/2005/8/layout/list1"/>
    <dgm:cxn modelId="{5CA72836-3458-481B-900C-21C89491B04E}" type="presOf" srcId="{0183E296-BA06-484E-8036-BFD8BFD3FF99}" destId="{A07608CD-D010-4DFA-82D0-193F000B37D0}" srcOrd="1" destOrd="0" presId="urn:microsoft.com/office/officeart/2005/8/layout/list1"/>
    <dgm:cxn modelId="{59DFEDE4-CBE5-45BD-AA7B-6634595A3B5C}" type="presOf" srcId="{65B043F4-8F91-4EB0-BB8B-AA0A555527A1}" destId="{4BAEDC67-17FF-425A-BC19-4DC99556D278}" srcOrd="0" destOrd="0" presId="urn:microsoft.com/office/officeart/2005/8/layout/list1"/>
    <dgm:cxn modelId="{0B932FF1-8EF9-48B0-9EFA-98A3440C983A}" srcId="{290136C7-66EF-4687-BF65-390EB99940A0}" destId="{F36A8E36-C31D-4BC2-8665-D610B871F146}" srcOrd="1" destOrd="0" parTransId="{815AEE2B-C227-4479-9B61-EFEFFB302060}" sibTransId="{035B0F96-830C-40DF-B7E0-A5A3476FD8F6}"/>
    <dgm:cxn modelId="{19FD4688-694A-47FD-AD8B-737C622E4D06}" srcId="{F8B15AD5-0E0B-4A7A-8E71-B3FFC97FD7FF}" destId="{290136C7-66EF-4687-BF65-390EB99940A0}" srcOrd="0" destOrd="0" parTransId="{6AADB5DA-2381-4886-8A34-84D794C529B2}" sibTransId="{9E16F906-33B4-452E-85F5-B6963FE9D32B}"/>
    <dgm:cxn modelId="{92205D7C-DFFB-4859-9850-CA2AB9268CF0}" srcId="{F8B15AD5-0E0B-4A7A-8E71-B3FFC97FD7FF}" destId="{0183E296-BA06-484E-8036-BFD8BFD3FF99}" srcOrd="2" destOrd="0" parTransId="{38B61CC6-0F03-4581-B750-7771F5D62F85}" sibTransId="{CBFBD42B-FE03-4C12-9C4A-E09F0798203C}"/>
    <dgm:cxn modelId="{76CE98B6-596D-4026-8E20-21C6F5B4C1FD}" srcId="{93E915AD-0D8D-47DF-AF78-D7DCDB149A08}" destId="{5D15EB4E-39E1-4276-86FC-C8FFD300A646}" srcOrd="0" destOrd="0" parTransId="{A7C4D68F-0F24-4A80-ADDE-DEF91A8754DF}" sibTransId="{FB594484-FC7E-43EF-B363-02CD68A9BEFD}"/>
    <dgm:cxn modelId="{C336F475-95B2-4947-90BE-FF4324FE3B27}" type="presOf" srcId="{5ABDC6B6-371F-4D68-9E1A-6E3DF539AF89}" destId="{02F6639F-238A-4E99-A641-CB1897D6303C}" srcOrd="1" destOrd="0" presId="urn:microsoft.com/office/officeart/2005/8/layout/list1"/>
    <dgm:cxn modelId="{BED5643A-D7C2-4302-B8AD-36A72BDE73DC}" type="presOf" srcId="{5E1041FA-FEBC-4D28-A818-D3BE4E29835C}" destId="{C65FB524-84C4-48B8-BCAA-82FB16D1AA95}" srcOrd="0" destOrd="0" presId="urn:microsoft.com/office/officeart/2005/8/layout/list1"/>
    <dgm:cxn modelId="{BBA40285-CB46-4F6A-9104-DA3A36358079}" type="presOf" srcId="{5D15EB4E-39E1-4276-86FC-C8FFD300A646}" destId="{97F30037-8992-4C31-87F6-6B845FBBDC44}" srcOrd="0" destOrd="0" presId="urn:microsoft.com/office/officeart/2005/8/layout/list1"/>
    <dgm:cxn modelId="{CEDDFF8A-2EEA-43D8-91C5-D79DD9F6A198}" srcId="{F8B15AD5-0E0B-4A7A-8E71-B3FFC97FD7FF}" destId="{93E915AD-0D8D-47DF-AF78-D7DCDB149A08}" srcOrd="1" destOrd="0" parTransId="{3BDB7A55-520C-4B92-955B-3C0ACBF9372F}" sibTransId="{2B3C5F1E-931F-4C6C-8E6C-24E964B8686A}"/>
    <dgm:cxn modelId="{6C06B2C0-B67D-4D4E-860D-9017E194CF7A}" srcId="{0183E296-BA06-484E-8036-BFD8BFD3FF99}" destId="{7905852E-DBEA-49FB-A025-8FA30F7F4048}" srcOrd="0" destOrd="0" parTransId="{AFA297DF-1FA3-45AB-B688-5E568683EC40}" sibTransId="{2C7D930B-90CD-43E0-A291-FDAE790C1BA8}"/>
    <dgm:cxn modelId="{50EDC02A-F254-4EA4-9EE5-1250276FB799}" srcId="{290136C7-66EF-4687-BF65-390EB99940A0}" destId="{5E1041FA-FEBC-4D28-A818-D3BE4E29835C}" srcOrd="0" destOrd="0" parTransId="{6B97A978-3F9D-4F96-B34A-A7B1F7032496}" sibTransId="{F1DB610E-62BF-47A1-B731-013D3E85D8C3}"/>
    <dgm:cxn modelId="{9D0F8B1F-7649-45FE-9298-33FF934A524A}" type="presOf" srcId="{93E915AD-0D8D-47DF-AF78-D7DCDB149A08}" destId="{51BE542A-2136-4B51-9FBC-64C9E555B6FF}" srcOrd="0" destOrd="0" presId="urn:microsoft.com/office/officeart/2005/8/layout/list1"/>
    <dgm:cxn modelId="{63DF26EA-7068-4782-8699-1B3C85528310}" type="presOf" srcId="{93E915AD-0D8D-47DF-AF78-D7DCDB149A08}" destId="{64248646-F875-4ECA-AED3-87555B4F387A}" srcOrd="1" destOrd="0" presId="urn:microsoft.com/office/officeart/2005/8/layout/list1"/>
    <dgm:cxn modelId="{1A957423-B2D8-4F65-9904-4026B11213B1}" type="presOf" srcId="{7905852E-DBEA-49FB-A025-8FA30F7F4048}" destId="{F1F06318-5093-4BE7-B36A-2E3ACAE7FA05}" srcOrd="0" destOrd="0" presId="urn:microsoft.com/office/officeart/2005/8/layout/list1"/>
    <dgm:cxn modelId="{0AEFCFC3-CBB2-4336-9D62-53BDAE870266}" srcId="{F8B15AD5-0E0B-4A7A-8E71-B3FFC97FD7FF}" destId="{5ABDC6B6-371F-4D68-9E1A-6E3DF539AF89}" srcOrd="3" destOrd="0" parTransId="{C8B449BA-F59D-430B-AB66-472D9336E08D}" sibTransId="{FC89CBC0-36C1-46EE-8B25-4BE1850C0ED4}"/>
    <dgm:cxn modelId="{CC5E838D-1372-444E-A656-7A2C1EB0743A}" type="presOf" srcId="{290136C7-66EF-4687-BF65-390EB99940A0}" destId="{6A5A8E35-5F9E-4AED-9C8B-BEC0427ACAD8}" srcOrd="0" destOrd="0" presId="urn:microsoft.com/office/officeart/2005/8/layout/list1"/>
    <dgm:cxn modelId="{17C18EDA-0D54-43FC-A91F-91A082613F75}" type="presOf" srcId="{0183E296-BA06-484E-8036-BFD8BFD3FF99}" destId="{4284901F-3555-4D39-9FA9-32EC02A13434}" srcOrd="0" destOrd="0" presId="urn:microsoft.com/office/officeart/2005/8/layout/list1"/>
    <dgm:cxn modelId="{CB8F3708-353A-4A6A-89E3-0B94D5190213}" type="presOf" srcId="{F36A8E36-C31D-4BC2-8665-D610B871F146}" destId="{C65FB524-84C4-48B8-BCAA-82FB16D1AA95}" srcOrd="0" destOrd="1" presId="urn:microsoft.com/office/officeart/2005/8/layout/list1"/>
    <dgm:cxn modelId="{398E9874-864B-4465-BEF3-E0DDFBA33FB0}" type="presOf" srcId="{E042DD2A-1D4F-4A61-A06F-6E1A68211AF3}" destId="{97F30037-8992-4C31-87F6-6B845FBBDC44}" srcOrd="0" destOrd="1" presId="urn:microsoft.com/office/officeart/2005/8/layout/list1"/>
    <dgm:cxn modelId="{94C7BEA2-5096-46E6-B500-D80CF8A0B8AA}" type="presOf" srcId="{290136C7-66EF-4687-BF65-390EB99940A0}" destId="{C94FE642-EE3F-4753-ADD5-B0C2D4D18585}" srcOrd="1" destOrd="0" presId="urn:microsoft.com/office/officeart/2005/8/layout/list1"/>
    <dgm:cxn modelId="{30086265-7500-4F51-8B29-02D314E92B9E}" srcId="{5ABDC6B6-371F-4D68-9E1A-6E3DF539AF89}" destId="{65B043F4-8F91-4EB0-BB8B-AA0A555527A1}" srcOrd="0" destOrd="0" parTransId="{3A67367C-B213-45B1-9426-0F08536A7F7C}" sibTransId="{AD35DD55-07A5-4426-B26C-F0D30C582A2D}"/>
    <dgm:cxn modelId="{71DE0205-B125-4EA8-BB4F-DFCC8499CC8F}" srcId="{93E915AD-0D8D-47DF-AF78-D7DCDB149A08}" destId="{E042DD2A-1D4F-4A61-A06F-6E1A68211AF3}" srcOrd="1" destOrd="0" parTransId="{8DA296EF-1B97-4A0B-B57D-09C1DDDABA39}" sibTransId="{1EE8EFB4-A5A7-43D7-9FD1-ED9CD7F9E495}"/>
    <dgm:cxn modelId="{DCAA3508-B870-4A7E-A143-F60330D7F452}" type="presParOf" srcId="{801498F6-860C-409D-9238-ACCAC3603406}" destId="{C05201D6-305A-43E1-9479-D3D029D7E663}" srcOrd="0" destOrd="0" presId="urn:microsoft.com/office/officeart/2005/8/layout/list1"/>
    <dgm:cxn modelId="{326F7534-CAA2-4F3D-8EA1-7CBA1BDD817A}" type="presParOf" srcId="{C05201D6-305A-43E1-9479-D3D029D7E663}" destId="{6A5A8E35-5F9E-4AED-9C8B-BEC0427ACAD8}" srcOrd="0" destOrd="0" presId="urn:microsoft.com/office/officeart/2005/8/layout/list1"/>
    <dgm:cxn modelId="{DF16D52E-ADC0-4D74-AD49-C8CA3ACBA515}" type="presParOf" srcId="{C05201D6-305A-43E1-9479-D3D029D7E663}" destId="{C94FE642-EE3F-4753-ADD5-B0C2D4D18585}" srcOrd="1" destOrd="0" presId="urn:microsoft.com/office/officeart/2005/8/layout/list1"/>
    <dgm:cxn modelId="{4DDE3D70-B0CF-46A0-B8E3-E009E0153085}" type="presParOf" srcId="{801498F6-860C-409D-9238-ACCAC3603406}" destId="{EC9F92EA-052A-40A2-8BF6-ADE4CA9F0919}" srcOrd="1" destOrd="0" presId="urn:microsoft.com/office/officeart/2005/8/layout/list1"/>
    <dgm:cxn modelId="{56F5BF92-BFB4-478B-9E87-B538DE50966B}" type="presParOf" srcId="{801498F6-860C-409D-9238-ACCAC3603406}" destId="{C65FB524-84C4-48B8-BCAA-82FB16D1AA95}" srcOrd="2" destOrd="0" presId="urn:microsoft.com/office/officeart/2005/8/layout/list1"/>
    <dgm:cxn modelId="{FD46E3B8-4F8C-4079-A1A6-BC9289EEBF5F}" type="presParOf" srcId="{801498F6-860C-409D-9238-ACCAC3603406}" destId="{80B1117E-6C4C-4356-8EFC-6284DD5334F4}" srcOrd="3" destOrd="0" presId="urn:microsoft.com/office/officeart/2005/8/layout/list1"/>
    <dgm:cxn modelId="{1902670B-0F84-4F63-9662-EB63A9AC15BA}" type="presParOf" srcId="{801498F6-860C-409D-9238-ACCAC3603406}" destId="{E7CB8079-5EB0-46B3-A160-727C75796EEA}" srcOrd="4" destOrd="0" presId="urn:microsoft.com/office/officeart/2005/8/layout/list1"/>
    <dgm:cxn modelId="{4A14818A-7526-4A1C-B6AF-909A7273E085}" type="presParOf" srcId="{E7CB8079-5EB0-46B3-A160-727C75796EEA}" destId="{51BE542A-2136-4B51-9FBC-64C9E555B6FF}" srcOrd="0" destOrd="0" presId="urn:microsoft.com/office/officeart/2005/8/layout/list1"/>
    <dgm:cxn modelId="{D37E5966-235D-42EC-8F62-196DC5CDB9A1}" type="presParOf" srcId="{E7CB8079-5EB0-46B3-A160-727C75796EEA}" destId="{64248646-F875-4ECA-AED3-87555B4F387A}" srcOrd="1" destOrd="0" presId="urn:microsoft.com/office/officeart/2005/8/layout/list1"/>
    <dgm:cxn modelId="{1E1DD5F3-F551-4877-BBE0-B14AD99AB6BB}" type="presParOf" srcId="{801498F6-860C-409D-9238-ACCAC3603406}" destId="{3D3FF1CC-EA88-4098-9BF9-FF82DB0538BB}" srcOrd="5" destOrd="0" presId="urn:microsoft.com/office/officeart/2005/8/layout/list1"/>
    <dgm:cxn modelId="{11B73B85-CD63-4EA1-AEFF-A92C7F6B9030}" type="presParOf" srcId="{801498F6-860C-409D-9238-ACCAC3603406}" destId="{97F30037-8992-4C31-87F6-6B845FBBDC44}" srcOrd="6" destOrd="0" presId="urn:microsoft.com/office/officeart/2005/8/layout/list1"/>
    <dgm:cxn modelId="{766CE8EE-6681-4C6A-B3B7-105B7C314C3C}" type="presParOf" srcId="{801498F6-860C-409D-9238-ACCAC3603406}" destId="{0A5FB53C-9901-417C-BD63-45216D791EDA}" srcOrd="7" destOrd="0" presId="urn:microsoft.com/office/officeart/2005/8/layout/list1"/>
    <dgm:cxn modelId="{A6FA7052-0C18-46EF-9736-BD225DDDF50D}" type="presParOf" srcId="{801498F6-860C-409D-9238-ACCAC3603406}" destId="{952F5102-97B5-4A63-9CFF-A33FD96562D4}" srcOrd="8" destOrd="0" presId="urn:microsoft.com/office/officeart/2005/8/layout/list1"/>
    <dgm:cxn modelId="{8C7D010E-D5DA-4C4C-B50A-E04D46011B48}" type="presParOf" srcId="{952F5102-97B5-4A63-9CFF-A33FD96562D4}" destId="{4284901F-3555-4D39-9FA9-32EC02A13434}" srcOrd="0" destOrd="0" presId="urn:microsoft.com/office/officeart/2005/8/layout/list1"/>
    <dgm:cxn modelId="{DF3C645D-096C-44EA-9E06-CACB42BBC95F}" type="presParOf" srcId="{952F5102-97B5-4A63-9CFF-A33FD96562D4}" destId="{A07608CD-D010-4DFA-82D0-193F000B37D0}" srcOrd="1" destOrd="0" presId="urn:microsoft.com/office/officeart/2005/8/layout/list1"/>
    <dgm:cxn modelId="{8E4525B9-C086-4861-8DE3-922756A8A1C3}" type="presParOf" srcId="{801498F6-860C-409D-9238-ACCAC3603406}" destId="{4B1C4F08-8B24-4B11-A35D-5B5BFED3187B}" srcOrd="9" destOrd="0" presId="urn:microsoft.com/office/officeart/2005/8/layout/list1"/>
    <dgm:cxn modelId="{0658E906-249B-453E-BEE2-B453E4E5FAD5}" type="presParOf" srcId="{801498F6-860C-409D-9238-ACCAC3603406}" destId="{F1F06318-5093-4BE7-B36A-2E3ACAE7FA05}" srcOrd="10" destOrd="0" presId="urn:microsoft.com/office/officeart/2005/8/layout/list1"/>
    <dgm:cxn modelId="{EEB705D2-2C2F-420A-BAAC-3034B42C8BA0}" type="presParOf" srcId="{801498F6-860C-409D-9238-ACCAC3603406}" destId="{EF363D20-0A48-45A6-A89F-3429DF492B0D}" srcOrd="11" destOrd="0" presId="urn:microsoft.com/office/officeart/2005/8/layout/list1"/>
    <dgm:cxn modelId="{46B18285-1513-4DAA-A9BD-22603DD77544}" type="presParOf" srcId="{801498F6-860C-409D-9238-ACCAC3603406}" destId="{354A4906-1C44-44F5-AB65-8FDE001C0086}" srcOrd="12" destOrd="0" presId="urn:microsoft.com/office/officeart/2005/8/layout/list1"/>
    <dgm:cxn modelId="{A73793F4-E256-43CF-9CA7-3CEA967BB914}" type="presParOf" srcId="{354A4906-1C44-44F5-AB65-8FDE001C0086}" destId="{FD4110BD-71BB-4E19-BC90-1E219BB09B4C}" srcOrd="0" destOrd="0" presId="urn:microsoft.com/office/officeart/2005/8/layout/list1"/>
    <dgm:cxn modelId="{ED2F3D3B-270F-4639-BBC7-05B7083B50CB}" type="presParOf" srcId="{354A4906-1C44-44F5-AB65-8FDE001C0086}" destId="{02F6639F-238A-4E99-A641-CB1897D6303C}" srcOrd="1" destOrd="0" presId="urn:microsoft.com/office/officeart/2005/8/layout/list1"/>
    <dgm:cxn modelId="{34894196-E0E7-4207-A850-488ADA6DBF6E}" type="presParOf" srcId="{801498F6-860C-409D-9238-ACCAC3603406}" destId="{E1719DC4-1E27-4F04-A8F4-9738DC98B68B}" srcOrd="13" destOrd="0" presId="urn:microsoft.com/office/officeart/2005/8/layout/list1"/>
    <dgm:cxn modelId="{0C46DD27-6CA9-4579-8025-5D377A2DCFAD}" type="presParOf" srcId="{801498F6-860C-409D-9238-ACCAC3603406}" destId="{4BAEDC67-17FF-425A-BC19-4DC99556D278}"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5FB524-84C4-48B8-BCAA-82FB16D1AA95}">
      <dsp:nvSpPr>
        <dsp:cNvPr id="0" name=""/>
        <dsp:cNvSpPr/>
      </dsp:nvSpPr>
      <dsp:spPr>
        <a:xfrm>
          <a:off x="0" y="358342"/>
          <a:ext cx="9144000" cy="1047375"/>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395732" rIns="709676"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Focus on leading by action</a:t>
          </a:r>
          <a:endParaRPr lang="en-US" sz="1900" kern="1200" dirty="0"/>
        </a:p>
        <a:p>
          <a:pPr marL="171450" lvl="1" indent="-171450" algn="l" defTabSz="844550">
            <a:lnSpc>
              <a:spcPct val="90000"/>
            </a:lnSpc>
            <a:spcBef>
              <a:spcPct val="0"/>
            </a:spcBef>
            <a:spcAft>
              <a:spcPct val="15000"/>
            </a:spcAft>
            <a:buChar char="••"/>
          </a:pPr>
          <a:r>
            <a:rPr lang="en-US" sz="1900" kern="1200" dirty="0" smtClean="0"/>
            <a:t>Building a practitioner’s perspective to leadership</a:t>
          </a:r>
          <a:endParaRPr lang="en-US" sz="1900" kern="1200" dirty="0"/>
        </a:p>
      </dsp:txBody>
      <dsp:txXfrm>
        <a:off x="0" y="358342"/>
        <a:ext cx="9144000" cy="1047375"/>
      </dsp:txXfrm>
    </dsp:sp>
    <dsp:sp modelId="{C94FE642-EE3F-4753-ADD5-B0C2D4D18585}">
      <dsp:nvSpPr>
        <dsp:cNvPr id="0" name=""/>
        <dsp:cNvSpPr/>
      </dsp:nvSpPr>
      <dsp:spPr>
        <a:xfrm>
          <a:off x="457200" y="77902"/>
          <a:ext cx="6400800" cy="56088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844550">
            <a:lnSpc>
              <a:spcPct val="90000"/>
            </a:lnSpc>
            <a:spcBef>
              <a:spcPct val="0"/>
            </a:spcBef>
            <a:spcAft>
              <a:spcPct val="35000"/>
            </a:spcAft>
          </a:pPr>
          <a:r>
            <a:rPr lang="en-IN" sz="1900" kern="1200" dirty="0" smtClean="0"/>
            <a:t>Understanding Leadership</a:t>
          </a:r>
        </a:p>
      </dsp:txBody>
      <dsp:txXfrm>
        <a:off x="484580" y="105282"/>
        <a:ext cx="6346040" cy="506120"/>
      </dsp:txXfrm>
    </dsp:sp>
    <dsp:sp modelId="{97F30037-8992-4C31-87F6-6B845FBBDC44}">
      <dsp:nvSpPr>
        <dsp:cNvPr id="0" name=""/>
        <dsp:cNvSpPr/>
      </dsp:nvSpPr>
      <dsp:spPr>
        <a:xfrm>
          <a:off x="0" y="1788758"/>
          <a:ext cx="9144000" cy="1047375"/>
        </a:xfrm>
        <a:prstGeom prst="rect">
          <a:avLst/>
        </a:prstGeom>
        <a:solidFill>
          <a:schemeClr val="lt1">
            <a:alpha val="9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395732" rIns="709676"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Administrative Vs academic, </a:t>
          </a:r>
          <a:endParaRPr lang="en-US" sz="1900" kern="1200" dirty="0"/>
        </a:p>
        <a:p>
          <a:pPr marL="171450" lvl="1" indent="-171450" algn="l" defTabSz="844550">
            <a:lnSpc>
              <a:spcPct val="90000"/>
            </a:lnSpc>
            <a:spcBef>
              <a:spcPct val="0"/>
            </a:spcBef>
            <a:spcAft>
              <a:spcPct val="15000"/>
            </a:spcAft>
            <a:buChar char="••"/>
          </a:pPr>
          <a:r>
            <a:rPr lang="en-US" sz="1900" kern="1200" dirty="0" smtClean="0"/>
            <a:t>Organizational Vs Classroom specific</a:t>
          </a:r>
          <a:endParaRPr lang="en-US" sz="1900" kern="1200" dirty="0"/>
        </a:p>
      </dsp:txBody>
      <dsp:txXfrm>
        <a:off x="0" y="1788758"/>
        <a:ext cx="9144000" cy="1047375"/>
      </dsp:txXfrm>
    </dsp:sp>
    <dsp:sp modelId="{64248646-F875-4ECA-AED3-87555B4F387A}">
      <dsp:nvSpPr>
        <dsp:cNvPr id="0" name=""/>
        <dsp:cNvSpPr/>
      </dsp:nvSpPr>
      <dsp:spPr>
        <a:xfrm>
          <a:off x="457200" y="1508318"/>
          <a:ext cx="6400800" cy="560880"/>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844550">
            <a:lnSpc>
              <a:spcPct val="90000"/>
            </a:lnSpc>
            <a:spcBef>
              <a:spcPct val="0"/>
            </a:spcBef>
            <a:spcAft>
              <a:spcPct val="35000"/>
            </a:spcAft>
          </a:pPr>
          <a:r>
            <a:rPr lang="en-IN" sz="1900" kern="1200" smtClean="0"/>
            <a:t>School Leaders: Multiple roles and identities</a:t>
          </a:r>
          <a:endParaRPr lang="en-IN" sz="1900" kern="1200" dirty="0" smtClean="0"/>
        </a:p>
      </dsp:txBody>
      <dsp:txXfrm>
        <a:off x="484580" y="1535698"/>
        <a:ext cx="6346040" cy="506120"/>
      </dsp:txXfrm>
    </dsp:sp>
    <dsp:sp modelId="{F1F06318-5093-4BE7-B36A-2E3ACAE7FA05}">
      <dsp:nvSpPr>
        <dsp:cNvPr id="0" name=""/>
        <dsp:cNvSpPr/>
      </dsp:nvSpPr>
      <dsp:spPr>
        <a:xfrm>
          <a:off x="0" y="3219173"/>
          <a:ext cx="9144000" cy="1017450"/>
        </a:xfrm>
        <a:prstGeom prst="rect">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395732" rIns="709676"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Role as academic leader – professional development of staff, developing learning environment, academic supervision and feedback</a:t>
          </a:r>
          <a:endParaRPr lang="en-US" sz="1900" kern="1200" dirty="0"/>
        </a:p>
      </dsp:txBody>
      <dsp:txXfrm>
        <a:off x="0" y="3219173"/>
        <a:ext cx="9144000" cy="1017450"/>
      </dsp:txXfrm>
    </dsp:sp>
    <dsp:sp modelId="{A07608CD-D010-4DFA-82D0-193F000B37D0}">
      <dsp:nvSpPr>
        <dsp:cNvPr id="0" name=""/>
        <dsp:cNvSpPr/>
      </dsp:nvSpPr>
      <dsp:spPr>
        <a:xfrm>
          <a:off x="457200" y="2938733"/>
          <a:ext cx="6400800" cy="560880"/>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844550">
            <a:lnSpc>
              <a:spcPct val="90000"/>
            </a:lnSpc>
            <a:spcBef>
              <a:spcPct val="0"/>
            </a:spcBef>
            <a:spcAft>
              <a:spcPct val="35000"/>
            </a:spcAft>
          </a:pPr>
          <a:r>
            <a:rPr lang="en-IN" sz="1900" kern="1200" dirty="0" smtClean="0"/>
            <a:t>Leading Learning: Improving Student Learning Outcomes</a:t>
          </a:r>
          <a:endParaRPr lang="en-US" sz="1900" kern="1200" dirty="0"/>
        </a:p>
      </dsp:txBody>
      <dsp:txXfrm>
        <a:off x="484580" y="2966113"/>
        <a:ext cx="6346040" cy="506120"/>
      </dsp:txXfrm>
    </dsp:sp>
    <dsp:sp modelId="{4BAEDC67-17FF-425A-BC19-4DC99556D278}">
      <dsp:nvSpPr>
        <dsp:cNvPr id="0" name=""/>
        <dsp:cNvSpPr/>
      </dsp:nvSpPr>
      <dsp:spPr>
        <a:xfrm>
          <a:off x="0" y="4619662"/>
          <a:ext cx="9144000" cy="1017450"/>
        </a:xfrm>
        <a:prstGeom prst="rect">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395732" rIns="709676"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Promoting professional dialogue and learning, making reading, sharing, critiquing, learning a part of school time-table</a:t>
          </a:r>
          <a:endParaRPr lang="en-US" sz="1900" kern="1200" dirty="0"/>
        </a:p>
      </dsp:txBody>
      <dsp:txXfrm>
        <a:off x="0" y="4619662"/>
        <a:ext cx="9144000" cy="1017450"/>
      </dsp:txXfrm>
    </dsp:sp>
    <dsp:sp modelId="{02F6639F-238A-4E99-A641-CB1897D6303C}">
      <dsp:nvSpPr>
        <dsp:cNvPr id="0" name=""/>
        <dsp:cNvSpPr/>
      </dsp:nvSpPr>
      <dsp:spPr>
        <a:xfrm>
          <a:off x="457200" y="4339223"/>
          <a:ext cx="6400800" cy="56088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844550">
            <a:lnSpc>
              <a:spcPct val="90000"/>
            </a:lnSpc>
            <a:spcBef>
              <a:spcPct val="0"/>
            </a:spcBef>
            <a:spcAft>
              <a:spcPct val="35000"/>
            </a:spcAft>
          </a:pPr>
          <a:r>
            <a:rPr lang="en-IN" sz="1900" kern="1200" dirty="0" smtClean="0"/>
            <a:t>Creating a Culture for Learning</a:t>
          </a:r>
        </a:p>
      </dsp:txBody>
      <dsp:txXfrm>
        <a:off x="484580" y="4366603"/>
        <a:ext cx="6346040"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9A8AB4-8CD1-4151-8741-98B4BA99EE4D}" type="datetimeFigureOut">
              <a:rPr lang="en-IN" smtClean="0"/>
              <a:pPr/>
              <a:t>16-09-2019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B37DEF-FF6C-4F89-AEEA-70290A9477E5}"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IN" sz="1200" b="0" i="0" u="none" strike="noStrike" kern="1200" cap="none" spc="0" normalizeH="0" baseline="0" noProof="0" dirty="0" smtClean="0">
                <a:ln>
                  <a:noFill/>
                </a:ln>
                <a:solidFill>
                  <a:schemeClr val="tx1"/>
                </a:solidFill>
                <a:effectLst/>
                <a:uLnTx/>
                <a:uFillTx/>
                <a:latin typeface="+mn-lt"/>
                <a:ea typeface="+mn-ea"/>
                <a:cs typeface="+mn-cs"/>
              </a:rPr>
              <a:t>Adopting Students </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IN" sz="1200" b="0" i="0" u="none" strike="noStrike" kern="1200" cap="none" spc="0" normalizeH="0" baseline="0" noProof="0" dirty="0" smtClean="0">
                <a:ln>
                  <a:noFill/>
                </a:ln>
                <a:solidFill>
                  <a:schemeClr val="tx1"/>
                </a:solidFill>
                <a:effectLst/>
                <a:uLnTx/>
                <a:uFillTx/>
                <a:latin typeface="+mn-lt"/>
                <a:ea typeface="+mn-ea"/>
                <a:cs typeface="+mn-cs"/>
              </a:rPr>
              <a:t>Skill Development Program – Developed Content and Worked on teaching methods, Formed Clubs </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IN" sz="1200" b="0" i="0" u="none" strike="noStrike" kern="1200" cap="none" spc="0" normalizeH="0" baseline="0" noProof="0" dirty="0" smtClean="0">
                <a:ln>
                  <a:noFill/>
                </a:ln>
                <a:solidFill>
                  <a:schemeClr val="tx1"/>
                </a:solidFill>
                <a:effectLst/>
                <a:uLnTx/>
                <a:uFillTx/>
                <a:latin typeface="+mn-lt"/>
                <a:ea typeface="+mn-ea"/>
                <a:cs typeface="+mn-cs"/>
              </a:rPr>
              <a:t>Creativity- Bulletin Board </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IN" sz="1200" b="0" i="0" u="none" strike="noStrike" kern="1200" cap="none" spc="0" normalizeH="0" baseline="0" noProof="0" dirty="0" smtClean="0">
                <a:ln>
                  <a:noFill/>
                </a:ln>
                <a:solidFill>
                  <a:schemeClr val="tx1"/>
                </a:solidFill>
                <a:effectLst/>
                <a:uLnTx/>
                <a:uFillTx/>
                <a:latin typeface="+mn-lt"/>
                <a:ea typeface="+mn-ea"/>
                <a:cs typeface="+mn-cs"/>
              </a:rPr>
              <a:t>Lunch with indiscipline class</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IN" sz="1200" b="0" i="0" u="none" strike="noStrike" kern="1200" cap="none" spc="0" normalizeH="0" baseline="0" noProof="0" dirty="0" smtClean="0">
                <a:ln>
                  <a:noFill/>
                </a:ln>
                <a:solidFill>
                  <a:schemeClr val="tx1"/>
                </a:solidFill>
                <a:effectLst/>
                <a:uLnTx/>
                <a:uFillTx/>
                <a:latin typeface="+mn-lt"/>
                <a:ea typeface="+mn-ea"/>
                <a:cs typeface="+mn-cs"/>
              </a:rPr>
              <a:t>Uniform changes to motivate and compete with private school </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IN" sz="1200" b="0" i="0" u="none" strike="noStrike" kern="1200" cap="none" spc="0" normalizeH="0" baseline="0" noProof="0" dirty="0" smtClean="0">
                <a:ln>
                  <a:noFill/>
                </a:ln>
                <a:solidFill>
                  <a:schemeClr val="tx1"/>
                </a:solidFill>
                <a:effectLst/>
                <a:uLnTx/>
                <a:uFillTx/>
                <a:latin typeface="+mn-lt"/>
                <a:ea typeface="+mn-ea"/>
                <a:cs typeface="+mn-cs"/>
              </a:rPr>
              <a:t>Association with Boxing class</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IN" sz="1200" b="0" i="0" u="none" strike="noStrike" kern="1200" cap="none" spc="0" normalizeH="0" baseline="0" noProof="0" dirty="0" smtClean="0">
                <a:ln>
                  <a:noFill/>
                </a:ln>
                <a:solidFill>
                  <a:schemeClr val="tx1"/>
                </a:solidFill>
                <a:effectLst/>
                <a:uLnTx/>
                <a:uFillTx/>
                <a:latin typeface="+mn-lt"/>
                <a:ea typeface="+mn-ea"/>
                <a:cs typeface="+mn-cs"/>
              </a:rPr>
              <a:t>Take help from subject teachers from other schools </a:t>
            </a:r>
          </a:p>
          <a:p>
            <a:r>
              <a:rPr lang="en-US" dirty="0" smtClean="0"/>
              <a:t>Decorative work (painting) in school to give good look</a:t>
            </a:r>
          </a:p>
          <a:p>
            <a:r>
              <a:rPr lang="en-US" dirty="0" smtClean="0"/>
              <a:t>Find the </a:t>
            </a:r>
            <a:r>
              <a:rPr lang="en-US" dirty="0" err="1" smtClean="0"/>
              <a:t>ssues</a:t>
            </a:r>
            <a:r>
              <a:rPr lang="en-US" dirty="0" smtClean="0"/>
              <a:t>/problem of students through Personal Connect by spending time with every students, Emotional Support. </a:t>
            </a:r>
          </a:p>
          <a:p>
            <a:r>
              <a:rPr lang="en-US" dirty="0" smtClean="0"/>
              <a:t>Admission of out of school students by removing documents formalities, open STC centers </a:t>
            </a:r>
          </a:p>
          <a:p>
            <a:r>
              <a:rPr lang="en-US" dirty="0" smtClean="0"/>
              <a:t>Collaboration with private funders/NGO to improve school infrastructure </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n-IN" sz="1200" b="0" i="0" u="none" strike="noStrike" kern="1200" cap="none" spc="0" normalizeH="0" baseline="0" noProof="0" dirty="0" smtClean="0">
              <a:ln>
                <a:noFill/>
              </a:ln>
              <a:solidFill>
                <a:schemeClr val="tx1"/>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2B37DEF-FF6C-4F89-AEEA-70290A9477E5}" type="slidenum">
              <a:rPr lang="en-IN" smtClean="0"/>
              <a:pPr/>
              <a:t>5</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b="0" i="0" kern="1200" dirty="0" smtClean="0">
                <a:solidFill>
                  <a:schemeClr val="tx1"/>
                </a:solidFill>
                <a:latin typeface="+mn-lt"/>
                <a:ea typeface="+mn-ea"/>
                <a:cs typeface="+mn-cs"/>
              </a:rPr>
              <a:t>Instructional leadership is generally defined as the management of curriculum and instruction by a school principal. This term appeared as a result of research associated with the effective school movement of the 1980s, which revealed that the key to running successful schools lies in the principals' role.</a:t>
            </a:r>
            <a:endParaRPr lang="en-IN" dirty="0"/>
          </a:p>
        </p:txBody>
      </p:sp>
      <p:sp>
        <p:nvSpPr>
          <p:cNvPr id="4" name="Slide Number Placeholder 3"/>
          <p:cNvSpPr>
            <a:spLocks noGrp="1"/>
          </p:cNvSpPr>
          <p:nvPr>
            <p:ph type="sldNum" sz="quarter" idx="10"/>
          </p:nvPr>
        </p:nvSpPr>
        <p:spPr/>
        <p:txBody>
          <a:bodyPr/>
          <a:lstStyle/>
          <a:p>
            <a:fld id="{D2B37DEF-FF6C-4F89-AEEA-70290A9477E5}" type="slidenum">
              <a:rPr lang="en-IN" smtClean="0"/>
              <a:pPr/>
              <a:t>15</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b="0" i="0" kern="1200" dirty="0" smtClean="0">
                <a:solidFill>
                  <a:schemeClr val="tx1"/>
                </a:solidFill>
                <a:latin typeface="+mn-lt"/>
                <a:ea typeface="+mn-ea"/>
                <a:cs typeface="+mn-cs"/>
              </a:rPr>
              <a:t>Instructional leadership is generally defined as the management of curriculum and instruction by a school principal. This term appeared as a result of research associated with the effective school movement of the 1980s, which revealed that the key to running successful schools lies in the principals' role.</a:t>
            </a:r>
            <a:endParaRPr lang="en-IN" dirty="0"/>
          </a:p>
        </p:txBody>
      </p:sp>
      <p:sp>
        <p:nvSpPr>
          <p:cNvPr id="4" name="Slide Number Placeholder 3"/>
          <p:cNvSpPr>
            <a:spLocks noGrp="1"/>
          </p:cNvSpPr>
          <p:nvPr>
            <p:ph type="sldNum" sz="quarter" idx="10"/>
          </p:nvPr>
        </p:nvSpPr>
        <p:spPr/>
        <p:txBody>
          <a:bodyPr/>
          <a:lstStyle/>
          <a:p>
            <a:fld id="{D2B37DEF-FF6C-4F89-AEEA-70290A9477E5}" type="slidenum">
              <a:rPr lang="en-IN" smtClean="0"/>
              <a:pPr/>
              <a:t>16</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E882021-CF15-44E0-A31A-415424027104}" type="datetimeFigureOut">
              <a:rPr lang="en-IN" smtClean="0"/>
              <a:pPr/>
              <a:t>16-09-2019</a:t>
            </a:fld>
            <a:endParaRPr lang="en-IN"/>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IN"/>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C1D05CF8-685C-44F4-B7DC-F60F1CE49A6E}"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882021-CF15-44E0-A31A-415424027104}" type="datetimeFigureOut">
              <a:rPr lang="en-IN" smtClean="0"/>
              <a:pPr/>
              <a:t>16-09-2019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D05CF8-685C-44F4-B7DC-F60F1CE49A6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E882021-CF15-44E0-A31A-415424027104}" type="datetimeFigureOut">
              <a:rPr lang="en-IN" smtClean="0"/>
              <a:pPr/>
              <a:t>16-09-2019</a:t>
            </a:fld>
            <a:endParaRPr lang="en-IN"/>
          </a:p>
        </p:txBody>
      </p:sp>
      <p:sp>
        <p:nvSpPr>
          <p:cNvPr id="5" name="Footer Placeholder 4"/>
          <p:cNvSpPr>
            <a:spLocks noGrp="1"/>
          </p:cNvSpPr>
          <p:nvPr>
            <p:ph type="ftr" sz="quarter" idx="11"/>
          </p:nvPr>
        </p:nvSpPr>
        <p:spPr>
          <a:xfrm>
            <a:off x="457201" y="6248207"/>
            <a:ext cx="5573483" cy="365125"/>
          </a:xfrm>
        </p:spPr>
        <p:txBody>
          <a:bodyPr/>
          <a:lstStyle/>
          <a:p>
            <a:endParaRPr lang="en-IN"/>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C1D05CF8-685C-44F4-B7DC-F60F1CE49A6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E882021-CF15-44E0-A31A-415424027104}" type="datetimeFigureOut">
              <a:rPr lang="en-IN" smtClean="0"/>
              <a:pPr/>
              <a:t>16-09-2019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1D05CF8-685C-44F4-B7DC-F60F1CE49A6E}" type="slidenum">
              <a:rPr lang="en-IN" smtClean="0"/>
              <a:pPr/>
              <a:t>‹#›</a:t>
            </a:fld>
            <a:endParaRPr lang="en-IN"/>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E882021-CF15-44E0-A31A-415424027104}" type="datetimeFigureOut">
              <a:rPr lang="en-IN" smtClean="0"/>
              <a:pPr/>
              <a:t>16-09-2019</a:t>
            </a:fld>
            <a:endParaRPr lang="en-IN"/>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C1D05CF8-685C-44F4-B7DC-F60F1CE49A6E}" type="slidenum">
              <a:rPr lang="en-IN" smtClean="0"/>
              <a:pPr/>
              <a:t>‹#›</a:t>
            </a:fld>
            <a:endParaRPr lang="en-IN"/>
          </a:p>
        </p:txBody>
      </p:sp>
      <p:sp>
        <p:nvSpPr>
          <p:cNvPr id="14" name="Footer Placeholder 13"/>
          <p:cNvSpPr>
            <a:spLocks noGrp="1"/>
          </p:cNvSpPr>
          <p:nvPr>
            <p:ph type="ftr" sz="quarter" idx="12"/>
          </p:nvPr>
        </p:nvSpPr>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E882021-CF15-44E0-A31A-415424027104}" type="datetimeFigureOut">
              <a:rPr lang="en-IN" smtClean="0"/>
              <a:pPr/>
              <a:t>16-09-2019</a:t>
            </a:fld>
            <a:endParaRPr lang="en-IN"/>
          </a:p>
        </p:txBody>
      </p:sp>
      <p:sp>
        <p:nvSpPr>
          <p:cNvPr id="10" name="Slide Number Placeholder 9"/>
          <p:cNvSpPr>
            <a:spLocks noGrp="1"/>
          </p:cNvSpPr>
          <p:nvPr>
            <p:ph type="sldNum" sz="quarter" idx="16"/>
          </p:nvPr>
        </p:nvSpPr>
        <p:spPr/>
        <p:txBody>
          <a:bodyPr rtlCol="0"/>
          <a:lstStyle/>
          <a:p>
            <a:fld id="{C1D05CF8-685C-44F4-B7DC-F60F1CE49A6E}" type="slidenum">
              <a:rPr lang="en-IN" smtClean="0"/>
              <a:pPr/>
              <a:t>‹#›</a:t>
            </a:fld>
            <a:endParaRPr lang="en-IN"/>
          </a:p>
        </p:txBody>
      </p:sp>
      <p:sp>
        <p:nvSpPr>
          <p:cNvPr id="12" name="Footer Placeholder 11"/>
          <p:cNvSpPr>
            <a:spLocks noGrp="1"/>
          </p:cNvSpPr>
          <p:nvPr>
            <p:ph type="ftr" sz="quarter" idx="17"/>
          </p:nvPr>
        </p:nvSpPr>
        <p:spPr/>
        <p:txBody>
          <a:bodyPr rtlCol="0"/>
          <a:lstStyle/>
          <a:p>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E882021-CF15-44E0-A31A-415424027104}" type="datetimeFigureOut">
              <a:rPr lang="en-IN" smtClean="0"/>
              <a:pPr/>
              <a:t>16-09-2019</a:t>
            </a:fld>
            <a:endParaRPr lang="en-IN"/>
          </a:p>
        </p:txBody>
      </p:sp>
      <p:sp>
        <p:nvSpPr>
          <p:cNvPr id="12" name="Slide Number Placeholder 11"/>
          <p:cNvSpPr>
            <a:spLocks noGrp="1"/>
          </p:cNvSpPr>
          <p:nvPr>
            <p:ph type="sldNum" sz="quarter" idx="16"/>
          </p:nvPr>
        </p:nvSpPr>
        <p:spPr/>
        <p:txBody>
          <a:bodyPr rtlCol="0"/>
          <a:lstStyle/>
          <a:p>
            <a:fld id="{C1D05CF8-685C-44F4-B7DC-F60F1CE49A6E}" type="slidenum">
              <a:rPr lang="en-IN" smtClean="0"/>
              <a:pPr/>
              <a:t>‹#›</a:t>
            </a:fld>
            <a:endParaRPr lang="en-IN"/>
          </a:p>
        </p:txBody>
      </p:sp>
      <p:sp>
        <p:nvSpPr>
          <p:cNvPr id="14" name="Footer Placeholder 13"/>
          <p:cNvSpPr>
            <a:spLocks noGrp="1"/>
          </p:cNvSpPr>
          <p:nvPr>
            <p:ph type="ftr" sz="quarter" idx="17"/>
          </p:nvPr>
        </p:nvSpPr>
        <p:spPr/>
        <p:txBody>
          <a:bodyPr rtlCol="0"/>
          <a:lstStyle/>
          <a:p>
            <a:endParaRPr lang="en-IN"/>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E882021-CF15-44E0-A31A-415424027104}" type="datetimeFigureOut">
              <a:rPr lang="en-IN" smtClean="0"/>
              <a:pPr/>
              <a:t>16-09-2019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C1D05CF8-685C-44F4-B7DC-F60F1CE49A6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882021-CF15-44E0-A31A-415424027104}" type="datetimeFigureOut">
              <a:rPr lang="en-IN" smtClean="0"/>
              <a:pPr/>
              <a:t>16-09-2019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C1D05CF8-685C-44F4-B7DC-F60F1CE49A6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E882021-CF15-44E0-A31A-415424027104}" type="datetimeFigureOut">
              <a:rPr lang="en-IN" smtClean="0"/>
              <a:pPr/>
              <a:t>16-09-2019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C1D05CF8-685C-44F4-B7DC-F60F1CE49A6E}" type="slidenum">
              <a:rPr lang="en-IN" smtClean="0"/>
              <a:pPr/>
              <a:t>‹#›</a:t>
            </a:fld>
            <a:endParaRPr lang="en-IN"/>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E882021-CF15-44E0-A31A-415424027104}" type="datetimeFigureOut">
              <a:rPr lang="en-IN" smtClean="0"/>
              <a:pPr/>
              <a:t>16-09-2019</a:t>
            </a:fld>
            <a:endParaRPr lang="en-IN"/>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C1D05CF8-685C-44F4-B7DC-F60F1CE49A6E}" type="slidenum">
              <a:rPr lang="en-IN" smtClean="0"/>
              <a:pPr/>
              <a:t>‹#›</a:t>
            </a:fld>
            <a:endParaRPr lang="en-IN"/>
          </a:p>
        </p:txBody>
      </p:sp>
      <p:sp>
        <p:nvSpPr>
          <p:cNvPr id="14" name="Footer Placeholder 13"/>
          <p:cNvSpPr>
            <a:spLocks noGrp="1"/>
          </p:cNvSpPr>
          <p:nvPr>
            <p:ph type="ftr" sz="quarter" idx="12"/>
          </p:nvPr>
        </p:nvSpPr>
        <p:spPr>
          <a:xfrm>
            <a:off x="1600200" y="6248206"/>
            <a:ext cx="4572000" cy="365125"/>
          </a:xfrm>
        </p:spPr>
        <p:txBody>
          <a:bodyPr rtlCol="0"/>
          <a:lstStyle/>
          <a:p>
            <a:endParaRPr lang="en-IN"/>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E882021-CF15-44E0-A31A-415424027104}" type="datetimeFigureOut">
              <a:rPr lang="en-IN" smtClean="0"/>
              <a:pPr/>
              <a:t>16-09-2019</a:t>
            </a:fld>
            <a:endParaRPr lang="en-IN"/>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IN"/>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1D05CF8-685C-44F4-B7DC-F60F1CE49A6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smtClean="0"/>
              <a:t>School Leadership: Concept and Applications</a:t>
            </a:r>
            <a:endParaRPr lang="en-IN" dirty="0"/>
          </a:p>
        </p:txBody>
      </p:sp>
      <p:sp>
        <p:nvSpPr>
          <p:cNvPr id="3" name="Subtitle 2"/>
          <p:cNvSpPr>
            <a:spLocks noGrp="1"/>
          </p:cNvSpPr>
          <p:nvPr>
            <p:ph type="subTitle" idx="1"/>
          </p:nvPr>
        </p:nvSpPr>
        <p:spPr>
          <a:xfrm>
            <a:off x="2366994" y="6000768"/>
            <a:ext cx="6705600" cy="806507"/>
          </a:xfrm>
          <a:solidFill>
            <a:srgbClr val="002060"/>
          </a:solidFill>
        </p:spPr>
        <p:txBody>
          <a:bodyPr>
            <a:normAutofit/>
          </a:bodyPr>
          <a:lstStyle/>
          <a:p>
            <a:endParaRPr lang="en-IN" dirty="0" smtClean="0"/>
          </a:p>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10 Essentials for Heads of Schools</a:t>
            </a:r>
            <a:endParaRPr lang="en-IN" dirty="0"/>
          </a:p>
        </p:txBody>
      </p:sp>
      <p:sp>
        <p:nvSpPr>
          <p:cNvPr id="3" name="Content Placeholder 2"/>
          <p:cNvSpPr>
            <a:spLocks noGrp="1"/>
          </p:cNvSpPr>
          <p:nvPr>
            <p:ph sz="quarter" idx="1"/>
          </p:nvPr>
        </p:nvSpPr>
        <p:spPr>
          <a:xfrm>
            <a:off x="395536" y="1600200"/>
            <a:ext cx="8370512" cy="4495800"/>
          </a:xfrm>
        </p:spPr>
        <p:txBody>
          <a:bodyPr>
            <a:normAutofit/>
          </a:bodyPr>
          <a:lstStyle/>
          <a:p>
            <a:pPr algn="just"/>
            <a:r>
              <a:rPr lang="en-IN" sz="3600" dirty="0" smtClean="0"/>
              <a:t>Most school variables, considered separately, have at most small effects on learning. The real payoff comes when individual variables combine to reach critical mass. </a:t>
            </a:r>
            <a:r>
              <a:rPr lang="en-IN" sz="3600" b="1" i="1" dirty="0" smtClean="0"/>
              <a:t>Creating the conditions under which that can occur is the job of the principal</a:t>
            </a:r>
            <a:r>
              <a:rPr lang="en-IN" sz="3600" b="1" dirty="0" smtClean="0"/>
              <a:t>. </a:t>
            </a:r>
            <a:r>
              <a:rPr lang="en-IN" sz="3600" dirty="0" smtClean="0"/>
              <a:t>(Wallace Foundation, 2011, p. 2)</a:t>
            </a:r>
            <a:endParaRPr lang="en-IN"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28600"/>
            <a:ext cx="8892480" cy="990600"/>
          </a:xfrm>
        </p:spPr>
        <p:txBody>
          <a:bodyPr>
            <a:normAutofit fontScale="90000"/>
          </a:bodyPr>
          <a:lstStyle/>
          <a:p>
            <a:r>
              <a:rPr lang="en-IN" sz="4000" b="1" i="1" dirty="0" smtClean="0"/>
              <a:t/>
            </a:r>
            <a:br>
              <a:rPr lang="en-IN" sz="4000" b="1" i="1" dirty="0" smtClean="0"/>
            </a:br>
            <a:r>
              <a:rPr lang="en-IN" sz="4000" b="1" i="1" dirty="0" smtClean="0"/>
              <a:t>Contd.</a:t>
            </a:r>
            <a:r>
              <a:rPr lang="en-IN" b="1" dirty="0" smtClean="0"/>
              <a:t/>
            </a:r>
            <a:br>
              <a:rPr lang="en-IN" b="1" dirty="0" smtClean="0"/>
            </a:br>
            <a:endParaRPr lang="en-IN" dirty="0"/>
          </a:p>
        </p:txBody>
      </p:sp>
      <p:sp>
        <p:nvSpPr>
          <p:cNvPr id="3" name="Content Placeholder 2"/>
          <p:cNvSpPr>
            <a:spLocks noGrp="1"/>
          </p:cNvSpPr>
          <p:nvPr>
            <p:ph sz="quarter" idx="1"/>
          </p:nvPr>
        </p:nvSpPr>
        <p:spPr>
          <a:xfrm>
            <a:off x="179512" y="1628800"/>
            <a:ext cx="8514528" cy="4853136"/>
          </a:xfrm>
        </p:spPr>
        <p:txBody>
          <a:bodyPr>
            <a:noAutofit/>
          </a:bodyPr>
          <a:lstStyle/>
          <a:p>
            <a:pPr algn="just"/>
            <a:r>
              <a:rPr lang="en-IN" sz="3200" dirty="0" smtClean="0"/>
              <a:t>Supporting teachers improve their teaching,</a:t>
            </a:r>
          </a:p>
          <a:p>
            <a:pPr algn="just"/>
            <a:r>
              <a:rPr lang="en-IN" sz="3200" dirty="0" smtClean="0"/>
              <a:t>Using data to review and refine the instructional program</a:t>
            </a:r>
          </a:p>
          <a:p>
            <a:pPr algn="just"/>
            <a:r>
              <a:rPr lang="en-IN" sz="3200" dirty="0" smtClean="0"/>
              <a:t>Ensuring that the schools are kept clean and safe.</a:t>
            </a:r>
          </a:p>
          <a:p>
            <a:pPr algn="just"/>
            <a:r>
              <a:rPr lang="en-IN" sz="3200" i="1" dirty="0" smtClean="0"/>
              <a:t>Shaping a vision of academic success for all students in all schools, one based on high standards through school networks. (Role for system officials)</a:t>
            </a:r>
            <a:r>
              <a:rPr lang="en-IN" sz="3200" dirty="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28600"/>
            <a:ext cx="8442520" cy="990600"/>
          </a:xfrm>
        </p:spPr>
        <p:txBody>
          <a:bodyPr>
            <a:normAutofit/>
          </a:bodyPr>
          <a:lstStyle/>
          <a:p>
            <a:r>
              <a:rPr lang="en-IN" dirty="0" smtClean="0"/>
              <a:t>Contd.</a:t>
            </a:r>
            <a:endParaRPr lang="en-IN" dirty="0"/>
          </a:p>
        </p:txBody>
      </p:sp>
      <p:sp>
        <p:nvSpPr>
          <p:cNvPr id="3" name="Content Placeholder 2"/>
          <p:cNvSpPr>
            <a:spLocks noGrp="1"/>
          </p:cNvSpPr>
          <p:nvPr>
            <p:ph sz="quarter" idx="1"/>
          </p:nvPr>
        </p:nvSpPr>
        <p:spPr>
          <a:xfrm>
            <a:off x="323528" y="1600200"/>
            <a:ext cx="8442520" cy="4495800"/>
          </a:xfrm>
        </p:spPr>
        <p:txBody>
          <a:bodyPr>
            <a:noAutofit/>
          </a:bodyPr>
          <a:lstStyle/>
          <a:p>
            <a:pPr algn="just">
              <a:buFont typeface="Wingdings" pitchFamily="2" charset="2"/>
              <a:buChar char="q"/>
            </a:pPr>
            <a:r>
              <a:rPr lang="en-IN" sz="3200" i="1" dirty="0" smtClean="0"/>
              <a:t>Creating a climate hospitable to education in </a:t>
            </a:r>
            <a:r>
              <a:rPr lang="en-IN" sz="3200" dirty="0" smtClean="0"/>
              <a:t>order that safety, a cooperative spirit and other </a:t>
            </a:r>
            <a:r>
              <a:rPr lang="en-IN" sz="3200" b="1" i="1" dirty="0" smtClean="0"/>
              <a:t>foundations of fruitful interaction prevail</a:t>
            </a:r>
            <a:r>
              <a:rPr lang="en-IN" sz="3200" dirty="0" smtClean="0"/>
              <a:t>.</a:t>
            </a:r>
          </a:p>
          <a:p>
            <a:pPr algn="just">
              <a:buFont typeface="Wingdings" pitchFamily="2" charset="2"/>
              <a:buChar char="q"/>
            </a:pPr>
            <a:r>
              <a:rPr lang="en-IN" sz="3200" b="1" i="1" dirty="0" smtClean="0"/>
              <a:t>Cultivating leadership in others </a:t>
            </a:r>
            <a:r>
              <a:rPr lang="en-IN" sz="3200" i="1" dirty="0" smtClean="0"/>
              <a:t>so that  </a:t>
            </a:r>
            <a:r>
              <a:rPr lang="en-IN" sz="3200" dirty="0" smtClean="0"/>
              <a:t>teachers and other adults assume their part in realizing the school vision.</a:t>
            </a:r>
          </a:p>
          <a:p>
            <a:pPr algn="just">
              <a:buFont typeface="Wingdings" pitchFamily="2" charset="2"/>
              <a:buChar char="q"/>
            </a:pPr>
            <a:r>
              <a:rPr lang="en-IN" sz="3200" b="1" i="1" dirty="0" smtClean="0"/>
              <a:t>Managing people, data and processes </a:t>
            </a:r>
            <a:r>
              <a:rPr lang="en-IN" sz="3200" dirty="0" smtClean="0"/>
              <a:t>to foster school improvement. (Wallace Foundation, 2011, p. 4)</a:t>
            </a:r>
            <a:endParaRPr lang="en-IN"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Contd.</a:t>
            </a:r>
            <a:endParaRPr lang="en-IN" dirty="0"/>
          </a:p>
        </p:txBody>
      </p:sp>
      <p:sp>
        <p:nvSpPr>
          <p:cNvPr id="3" name="Content Placeholder 2"/>
          <p:cNvSpPr>
            <a:spLocks noGrp="1"/>
          </p:cNvSpPr>
          <p:nvPr>
            <p:ph sz="quarter" idx="1"/>
          </p:nvPr>
        </p:nvSpPr>
        <p:spPr>
          <a:xfrm>
            <a:off x="251520" y="1600200"/>
            <a:ext cx="8514528" cy="4781128"/>
          </a:xfrm>
        </p:spPr>
        <p:txBody>
          <a:bodyPr>
            <a:noAutofit/>
          </a:bodyPr>
          <a:lstStyle/>
          <a:p>
            <a:pPr marL="514350" indent="-514350" algn="just">
              <a:buFont typeface="Wingdings" pitchFamily="2" charset="2"/>
              <a:buChar char="q"/>
            </a:pPr>
            <a:r>
              <a:rPr lang="en-IN" sz="2800" b="1" i="1" dirty="0" smtClean="0"/>
              <a:t>Enhancing </a:t>
            </a:r>
            <a:r>
              <a:rPr lang="en-IN" sz="2800" b="1" i="1" dirty="0"/>
              <a:t>the skills and </a:t>
            </a:r>
            <a:r>
              <a:rPr lang="en-IN" sz="2800" b="1" i="1" dirty="0" smtClean="0"/>
              <a:t>knowledge of </a:t>
            </a:r>
            <a:r>
              <a:rPr lang="en-IN" sz="2800" b="1" i="1" dirty="0"/>
              <a:t>the people </a:t>
            </a:r>
            <a:r>
              <a:rPr lang="en-IN" sz="2800" dirty="0"/>
              <a:t>in the organization, </a:t>
            </a:r>
            <a:endParaRPr lang="en-IN" sz="2800" dirty="0" smtClean="0"/>
          </a:p>
          <a:p>
            <a:pPr marL="514350" indent="-514350" algn="just">
              <a:buFont typeface="Wingdings" pitchFamily="2" charset="2"/>
              <a:buChar char="q"/>
            </a:pPr>
            <a:r>
              <a:rPr lang="en-IN" sz="2800" dirty="0" smtClean="0"/>
              <a:t>Creating a </a:t>
            </a:r>
            <a:r>
              <a:rPr lang="en-IN" sz="2800" b="1" i="1" dirty="0"/>
              <a:t>common culture of </a:t>
            </a:r>
            <a:r>
              <a:rPr lang="en-IN" sz="2800" b="1" i="1" dirty="0" smtClean="0"/>
              <a:t>expectations </a:t>
            </a:r>
            <a:r>
              <a:rPr lang="en-IN" sz="2800" dirty="0" smtClean="0"/>
              <a:t>around </a:t>
            </a:r>
            <a:r>
              <a:rPr lang="en-IN" sz="2800" dirty="0"/>
              <a:t>the use of these skills and knowledge</a:t>
            </a:r>
            <a:r>
              <a:rPr lang="en-IN" sz="2800" dirty="0" smtClean="0"/>
              <a:t>,</a:t>
            </a:r>
          </a:p>
          <a:p>
            <a:pPr marL="514350" indent="-514350" algn="just">
              <a:buFont typeface="Wingdings" pitchFamily="2" charset="2"/>
              <a:buChar char="q"/>
            </a:pPr>
            <a:r>
              <a:rPr lang="en-IN" sz="2800" dirty="0" smtClean="0"/>
              <a:t>Holding </a:t>
            </a:r>
            <a:r>
              <a:rPr lang="en-IN" sz="2800" dirty="0"/>
              <a:t>the various pieces of </a:t>
            </a:r>
            <a:r>
              <a:rPr lang="en-IN" sz="2800" dirty="0" smtClean="0"/>
              <a:t>the </a:t>
            </a:r>
            <a:r>
              <a:rPr lang="en-IN" sz="2800" b="1" i="1" dirty="0" smtClean="0"/>
              <a:t>organization </a:t>
            </a:r>
            <a:r>
              <a:rPr lang="en-IN" sz="2800" b="1" i="1" dirty="0"/>
              <a:t>together </a:t>
            </a:r>
            <a:r>
              <a:rPr lang="en-IN" sz="2800" dirty="0"/>
              <a:t>in a productive </a:t>
            </a:r>
            <a:r>
              <a:rPr lang="en-IN" sz="2800" dirty="0" smtClean="0"/>
              <a:t>relationship with </a:t>
            </a:r>
            <a:r>
              <a:rPr lang="en-IN" sz="2800" dirty="0"/>
              <a:t>each other, and </a:t>
            </a:r>
            <a:endParaRPr lang="en-IN" sz="2800" dirty="0" smtClean="0"/>
          </a:p>
          <a:p>
            <a:pPr marL="514350" indent="-514350" algn="just">
              <a:buFont typeface="Wingdings" pitchFamily="2" charset="2"/>
              <a:buChar char="q"/>
            </a:pPr>
            <a:r>
              <a:rPr lang="en-IN" sz="2800" b="1" i="1" dirty="0" smtClean="0"/>
              <a:t>Holding individuals accountable </a:t>
            </a:r>
            <a:r>
              <a:rPr lang="en-IN" sz="2800" dirty="0"/>
              <a:t>for their </a:t>
            </a:r>
            <a:r>
              <a:rPr lang="en-IN" sz="2800" dirty="0" smtClean="0"/>
              <a:t>contributions to </a:t>
            </a:r>
            <a:r>
              <a:rPr lang="en-IN" sz="2800" dirty="0"/>
              <a:t>collective result. </a:t>
            </a:r>
            <a:r>
              <a:rPr lang="en-IN" sz="2800" dirty="0" smtClean="0"/>
              <a:t>(Elmore, 2000 p</a:t>
            </a:r>
            <a:r>
              <a:rPr lang="en-IN" sz="2800" dirty="0"/>
              <a:t>. 7)</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556792"/>
            <a:ext cx="8568952" cy="3960440"/>
          </a:xfrm>
        </p:spPr>
        <p:txBody>
          <a:bodyPr>
            <a:noAutofit/>
          </a:bodyPr>
          <a:lstStyle/>
          <a:p>
            <a:r>
              <a:rPr lang="en-IN" sz="6000" dirty="0" smtClean="0"/>
              <a:t>Being an Instructional Leader</a:t>
            </a: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Instructional Leadership?</a:t>
            </a:r>
            <a:endParaRPr lang="en-IN" dirty="0"/>
          </a:p>
        </p:txBody>
      </p:sp>
      <p:sp>
        <p:nvSpPr>
          <p:cNvPr id="3" name="Content Placeholder 2"/>
          <p:cNvSpPr>
            <a:spLocks noGrp="1"/>
          </p:cNvSpPr>
          <p:nvPr>
            <p:ph sz="quarter" idx="1"/>
          </p:nvPr>
        </p:nvSpPr>
        <p:spPr>
          <a:xfrm>
            <a:off x="0" y="1600200"/>
            <a:ext cx="9144000" cy="5257800"/>
          </a:xfrm>
        </p:spPr>
        <p:txBody>
          <a:bodyPr/>
          <a:lstStyle/>
          <a:p>
            <a:pPr>
              <a:buNone/>
            </a:pPr>
            <a:endParaRPr lang="en-IN" dirty="0"/>
          </a:p>
        </p:txBody>
      </p:sp>
      <p:sp>
        <p:nvSpPr>
          <p:cNvPr id="4" name="Cloud Callout 3"/>
          <p:cNvSpPr/>
          <p:nvPr/>
        </p:nvSpPr>
        <p:spPr>
          <a:xfrm>
            <a:off x="611560" y="1772816"/>
            <a:ext cx="2448272" cy="1116704"/>
          </a:xfrm>
          <a:prstGeom prst="cloud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t>setting clear goals</a:t>
            </a:r>
            <a:endParaRPr lang="en-IN" sz="2400" b="1" dirty="0"/>
          </a:p>
        </p:txBody>
      </p:sp>
      <p:sp>
        <p:nvSpPr>
          <p:cNvPr id="5" name="Cloud Callout 4"/>
          <p:cNvSpPr/>
          <p:nvPr/>
        </p:nvSpPr>
        <p:spPr>
          <a:xfrm>
            <a:off x="2411760" y="2708920"/>
            <a:ext cx="4680520" cy="1944216"/>
          </a:xfrm>
          <a:prstGeom prst="cloud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t>involving colleagues collaboratively in mutual learning and development</a:t>
            </a:r>
            <a:endParaRPr lang="en-IN" sz="2400" b="1" dirty="0"/>
          </a:p>
        </p:txBody>
      </p:sp>
      <p:sp>
        <p:nvSpPr>
          <p:cNvPr id="6" name="Cloud Callout 5"/>
          <p:cNvSpPr/>
          <p:nvPr/>
        </p:nvSpPr>
        <p:spPr>
          <a:xfrm>
            <a:off x="0" y="3861048"/>
            <a:ext cx="2592288" cy="1116704"/>
          </a:xfrm>
          <a:prstGeom prst="cloud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t>allocating resources</a:t>
            </a:r>
            <a:endParaRPr lang="en-IN" sz="2400" b="1" dirty="0"/>
          </a:p>
        </p:txBody>
      </p:sp>
      <p:sp>
        <p:nvSpPr>
          <p:cNvPr id="7" name="Cloud Callout 6"/>
          <p:cNvSpPr/>
          <p:nvPr/>
        </p:nvSpPr>
        <p:spPr>
          <a:xfrm>
            <a:off x="3707904" y="1124744"/>
            <a:ext cx="2520280" cy="900680"/>
          </a:xfrm>
          <a:prstGeom prst="cloud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t>managing curriculum</a:t>
            </a:r>
            <a:endParaRPr lang="en-IN" sz="2400" b="1" dirty="0"/>
          </a:p>
        </p:txBody>
      </p:sp>
      <p:sp>
        <p:nvSpPr>
          <p:cNvPr id="8" name="Cloud Callout 7"/>
          <p:cNvSpPr/>
          <p:nvPr/>
        </p:nvSpPr>
        <p:spPr>
          <a:xfrm>
            <a:off x="5580112" y="4725144"/>
            <a:ext cx="3096344" cy="1692768"/>
          </a:xfrm>
          <a:prstGeom prst="cloud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t>evaluating teaching regularly</a:t>
            </a:r>
            <a:endParaRPr lang="en-IN" sz="2400" b="1" dirty="0"/>
          </a:p>
        </p:txBody>
      </p:sp>
      <p:sp>
        <p:nvSpPr>
          <p:cNvPr id="9" name="Cloud Callout 8"/>
          <p:cNvSpPr/>
          <p:nvPr/>
        </p:nvSpPr>
        <p:spPr>
          <a:xfrm>
            <a:off x="6660232" y="1988840"/>
            <a:ext cx="2664296" cy="1116704"/>
          </a:xfrm>
          <a:prstGeom prst="cloud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t>monitoring lesson plans</a:t>
            </a:r>
            <a:endParaRPr lang="en-IN" sz="2400" b="1" dirty="0"/>
          </a:p>
        </p:txBody>
      </p:sp>
      <p:sp>
        <p:nvSpPr>
          <p:cNvPr id="10" name="Cloud Callout 9"/>
          <p:cNvSpPr/>
          <p:nvPr/>
        </p:nvSpPr>
        <p:spPr>
          <a:xfrm>
            <a:off x="971600" y="5157192"/>
            <a:ext cx="3744416" cy="1412776"/>
          </a:xfrm>
          <a:prstGeom prst="cloud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t>improve student learning and teacher effectiveness</a:t>
            </a:r>
            <a:endParaRPr lang="en-IN"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153400" cy="990600"/>
          </a:xfrm>
        </p:spPr>
        <p:txBody>
          <a:bodyPr/>
          <a:lstStyle/>
          <a:p>
            <a:r>
              <a:rPr lang="en-IN" dirty="0" smtClean="0"/>
              <a:t>What is Instructional Leadership?</a:t>
            </a:r>
            <a:endParaRPr lang="en-IN" dirty="0"/>
          </a:p>
        </p:txBody>
      </p:sp>
      <p:sp>
        <p:nvSpPr>
          <p:cNvPr id="3" name="Content Placeholder 2"/>
          <p:cNvSpPr>
            <a:spLocks noGrp="1"/>
          </p:cNvSpPr>
          <p:nvPr>
            <p:ph sz="quarter" idx="1"/>
          </p:nvPr>
        </p:nvSpPr>
        <p:spPr>
          <a:xfrm>
            <a:off x="0" y="1600200"/>
            <a:ext cx="9144000" cy="5257800"/>
          </a:xfrm>
        </p:spPr>
        <p:txBody>
          <a:bodyPr/>
          <a:lstStyle/>
          <a:p>
            <a:pPr>
              <a:buNone/>
            </a:pPr>
            <a:endParaRPr lang="en-IN" dirty="0"/>
          </a:p>
        </p:txBody>
      </p:sp>
      <p:sp>
        <p:nvSpPr>
          <p:cNvPr id="5" name="Cloud Callout 4"/>
          <p:cNvSpPr/>
          <p:nvPr/>
        </p:nvSpPr>
        <p:spPr>
          <a:xfrm>
            <a:off x="4463480" y="2071678"/>
            <a:ext cx="4680520" cy="1944216"/>
          </a:xfrm>
          <a:prstGeom prst="cloud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400" dirty="0" smtClean="0"/>
              <a:t>Addressing cultural, linguistic, socioeconomic and learning diversity in the school community</a:t>
            </a:r>
          </a:p>
        </p:txBody>
      </p:sp>
      <p:sp>
        <p:nvSpPr>
          <p:cNvPr id="7" name="Cloud Callout 6"/>
          <p:cNvSpPr/>
          <p:nvPr/>
        </p:nvSpPr>
        <p:spPr>
          <a:xfrm>
            <a:off x="1071538" y="2000240"/>
            <a:ext cx="2520280" cy="900680"/>
          </a:xfrm>
          <a:prstGeom prst="cloud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smtClean="0"/>
              <a:t>Learning-focused</a:t>
            </a:r>
            <a:endParaRPr lang="en-IN" sz="2400" b="1" dirty="0"/>
          </a:p>
        </p:txBody>
      </p:sp>
      <p:sp>
        <p:nvSpPr>
          <p:cNvPr id="8" name="Cloud Callout 7"/>
          <p:cNvSpPr/>
          <p:nvPr/>
        </p:nvSpPr>
        <p:spPr>
          <a:xfrm>
            <a:off x="5429256" y="4643446"/>
            <a:ext cx="3714744" cy="1774466"/>
          </a:xfrm>
          <a:prstGeom prst="cloud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400" dirty="0" smtClean="0"/>
              <a:t>Improving instruction and quality of student learning</a:t>
            </a:r>
          </a:p>
        </p:txBody>
      </p:sp>
      <p:sp>
        <p:nvSpPr>
          <p:cNvPr id="10" name="Cloud Callout 9"/>
          <p:cNvSpPr/>
          <p:nvPr/>
        </p:nvSpPr>
        <p:spPr>
          <a:xfrm>
            <a:off x="785786" y="5157192"/>
            <a:ext cx="3930230" cy="1412776"/>
          </a:xfrm>
          <a:prstGeom prst="cloud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000" b="1" dirty="0" smtClean="0"/>
              <a:t>Developing a culture of public practice and reflective practice</a:t>
            </a:r>
          </a:p>
        </p:txBody>
      </p:sp>
      <p:sp>
        <p:nvSpPr>
          <p:cNvPr id="11" name="Cloud Callout 10"/>
          <p:cNvSpPr/>
          <p:nvPr/>
        </p:nvSpPr>
        <p:spPr>
          <a:xfrm>
            <a:off x="428596" y="3214686"/>
            <a:ext cx="3571900" cy="1643074"/>
          </a:xfrm>
          <a:prstGeom prst="cloud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Engaging in Learning rounds and Learning Conversation</a:t>
            </a:r>
            <a:endParaRPr lang="en-US"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Roles of an Instructional leader (IL)</a:t>
            </a:r>
            <a:endParaRPr lang="en-US" dirty="0"/>
          </a:p>
        </p:txBody>
      </p:sp>
      <p:sp>
        <p:nvSpPr>
          <p:cNvPr id="3" name="Content Placeholder 2"/>
          <p:cNvSpPr>
            <a:spLocks noGrp="1"/>
          </p:cNvSpPr>
          <p:nvPr>
            <p:ph sz="quarter" idx="1"/>
          </p:nvPr>
        </p:nvSpPr>
        <p:spPr/>
        <p:txBody>
          <a:bodyPr/>
          <a:lstStyle/>
          <a:p>
            <a:r>
              <a:rPr lang="en-US" dirty="0" smtClean="0"/>
              <a:t>Based on the above understanding of an instructional leader – Infer the roles of an instructional leader</a:t>
            </a:r>
          </a:p>
          <a:p>
            <a:r>
              <a:rPr lang="en-US" dirty="0" smtClean="0"/>
              <a:t>Make a list of all the roles of IL (Activity 3- 10 minutes)</a:t>
            </a:r>
          </a:p>
          <a:p>
            <a:r>
              <a:rPr lang="en-US" dirty="0" smtClean="0"/>
              <a:t>Of these list of roles – which roles do you perform?</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Activity4 (20 minutes) – Individual followed by Small Group Discussion</a:t>
            </a:r>
            <a:endParaRPr lang="en-IN" dirty="0"/>
          </a:p>
        </p:txBody>
      </p:sp>
      <p:sp>
        <p:nvSpPr>
          <p:cNvPr id="3" name="Content Placeholder 2"/>
          <p:cNvSpPr>
            <a:spLocks noGrp="1"/>
          </p:cNvSpPr>
          <p:nvPr>
            <p:ph sz="quarter" idx="1"/>
          </p:nvPr>
        </p:nvSpPr>
        <p:spPr>
          <a:xfrm>
            <a:off x="179512" y="1600200"/>
            <a:ext cx="8784976" cy="5069160"/>
          </a:xfrm>
        </p:spPr>
        <p:txBody>
          <a:bodyPr>
            <a:normAutofit lnSpcReduction="10000"/>
          </a:bodyPr>
          <a:lstStyle/>
          <a:p>
            <a:pPr marL="0" indent="0">
              <a:buNone/>
            </a:pPr>
            <a:r>
              <a:rPr lang="en-IN" dirty="0" smtClean="0"/>
              <a:t>Reflect on how you would become an instructional leader in your context</a:t>
            </a:r>
          </a:p>
          <a:p>
            <a:pPr marL="900113" indent="-269875"/>
            <a:r>
              <a:rPr lang="en-IN" b="1" dirty="0" smtClean="0"/>
              <a:t>Entry point </a:t>
            </a:r>
            <a:r>
              <a:rPr lang="en-IN" dirty="0" smtClean="0"/>
              <a:t>– what do you practice currently and where do you want to improve?</a:t>
            </a:r>
          </a:p>
          <a:p>
            <a:pPr marL="900113" indent="-269875"/>
            <a:r>
              <a:rPr lang="en-IN" b="1" dirty="0" smtClean="0"/>
              <a:t>Process/Mechanism </a:t>
            </a:r>
            <a:r>
              <a:rPr lang="en-IN" dirty="0" smtClean="0"/>
              <a:t>– what new mechanisms you would have to initiate</a:t>
            </a:r>
          </a:p>
          <a:p>
            <a:pPr marL="900113" indent="-269875"/>
            <a:r>
              <a:rPr lang="en-IN" b="1" dirty="0" smtClean="0"/>
              <a:t>Assessing progress </a:t>
            </a:r>
            <a:r>
              <a:rPr lang="en-IN" dirty="0" smtClean="0"/>
              <a:t>– How do you assess change in self, others and processes</a:t>
            </a:r>
          </a:p>
          <a:p>
            <a:pPr marL="900113" indent="-269875"/>
            <a:r>
              <a:rPr lang="en-IN" dirty="0" smtClean="0"/>
              <a:t>Potential Challenge</a:t>
            </a:r>
          </a:p>
          <a:p>
            <a:r>
              <a:rPr lang="en-IN" dirty="0" smtClean="0"/>
              <a:t>How would you transform teaching learning in CR as an instructional leader?</a:t>
            </a:r>
          </a:p>
          <a:p>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28600"/>
            <a:ext cx="8964488" cy="990600"/>
          </a:xfrm>
        </p:spPr>
        <p:txBody>
          <a:bodyPr>
            <a:normAutofit fontScale="90000"/>
          </a:bodyPr>
          <a:lstStyle/>
          <a:p>
            <a:r>
              <a:rPr lang="en-IN" dirty="0" smtClean="0"/>
              <a:t>Improving Classroom Observation and Feedback</a:t>
            </a:r>
            <a:endParaRPr lang="en-IN" dirty="0"/>
          </a:p>
        </p:txBody>
      </p:sp>
      <p:sp>
        <p:nvSpPr>
          <p:cNvPr id="3" name="Content Placeholder 2"/>
          <p:cNvSpPr>
            <a:spLocks noGrp="1"/>
          </p:cNvSpPr>
          <p:nvPr>
            <p:ph sz="quarter" idx="1"/>
          </p:nvPr>
        </p:nvSpPr>
        <p:spPr>
          <a:xfrm>
            <a:off x="323528" y="1600200"/>
            <a:ext cx="8442520" cy="4495800"/>
          </a:xfrm>
        </p:spPr>
        <p:txBody>
          <a:bodyPr>
            <a:noAutofit/>
          </a:bodyPr>
          <a:lstStyle/>
          <a:p>
            <a:r>
              <a:rPr lang="en-IN" sz="4000" dirty="0" smtClean="0"/>
              <a:t>Why conduct classroom observation?</a:t>
            </a:r>
          </a:p>
          <a:p>
            <a:r>
              <a:rPr lang="en-IN" sz="4000" dirty="0" smtClean="0"/>
              <a:t>Is </a:t>
            </a:r>
            <a:r>
              <a:rPr lang="en-IN" sz="4000" dirty="0" err="1" smtClean="0"/>
              <a:t>CrO</a:t>
            </a:r>
            <a:r>
              <a:rPr lang="en-IN" sz="4000" dirty="0" smtClean="0"/>
              <a:t> always about a senior observing a junior or could it be otherwise as well?</a:t>
            </a:r>
          </a:p>
          <a:p>
            <a:r>
              <a:rPr lang="en-IN" sz="4000" dirty="0" smtClean="0"/>
              <a:t>What are the challenges in </a:t>
            </a:r>
            <a:r>
              <a:rPr lang="en-IN" sz="4000" dirty="0" err="1" smtClean="0"/>
              <a:t>CrO</a:t>
            </a:r>
            <a:r>
              <a:rPr lang="en-IN" sz="4000" dirty="0" smtClean="0"/>
              <a:t>?</a:t>
            </a:r>
          </a:p>
          <a:p>
            <a:r>
              <a:rPr lang="en-IN" sz="4000" dirty="0" smtClean="0"/>
              <a:t>What would be the role of School head/CRC/BRC in </a:t>
            </a:r>
            <a:r>
              <a:rPr lang="en-IN" sz="4000" dirty="0" err="1" smtClean="0"/>
              <a:t>CrO</a:t>
            </a:r>
            <a:r>
              <a:rPr lang="en-IN" sz="4000" dirty="0" smtClean="0"/>
              <a:t>?</a:t>
            </a:r>
            <a:endParaRPr lang="en-IN"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700070"/>
          </a:xfrm>
        </p:spPr>
        <p:txBody>
          <a:bodyPr>
            <a:normAutofit fontScale="90000"/>
          </a:bodyPr>
          <a:lstStyle/>
          <a:p>
            <a:r>
              <a:rPr lang="en-IN" dirty="0" smtClean="0"/>
              <a:t>Key Focus of the Module</a:t>
            </a:r>
            <a:endParaRPr lang="en-IN" dirty="0"/>
          </a:p>
        </p:txBody>
      </p:sp>
      <p:sp>
        <p:nvSpPr>
          <p:cNvPr id="3" name="Content Placeholder 2"/>
          <p:cNvSpPr>
            <a:spLocks noGrp="1"/>
          </p:cNvSpPr>
          <p:nvPr>
            <p:ph sz="quarter" idx="1"/>
          </p:nvPr>
        </p:nvSpPr>
        <p:spPr/>
        <p:txBody>
          <a:bodyPr/>
          <a:lstStyle/>
          <a:p>
            <a:endParaRPr lang="en-IN" dirty="0" smtClean="0"/>
          </a:p>
          <a:p>
            <a:endParaRPr lang="en-IN" dirty="0"/>
          </a:p>
        </p:txBody>
      </p:sp>
      <p:graphicFrame>
        <p:nvGraphicFramePr>
          <p:cNvPr id="4" name="Diagram 3"/>
          <p:cNvGraphicFramePr/>
          <p:nvPr/>
        </p:nvGraphicFramePr>
        <p:xfrm>
          <a:off x="0" y="1142984"/>
          <a:ext cx="9144000" cy="5715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5- 20 minutes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Ask participants to give their observations on the facilitator’s class</a:t>
            </a:r>
          </a:p>
          <a:p>
            <a:r>
              <a:rPr lang="en-US" dirty="0" smtClean="0"/>
              <a:t>Record all the observations on board</a:t>
            </a:r>
          </a:p>
          <a:p>
            <a:r>
              <a:rPr lang="en-US" dirty="0" smtClean="0"/>
              <a:t>Seek feedback from all on the session that they have been observing</a:t>
            </a:r>
          </a:p>
          <a:p>
            <a:r>
              <a:rPr lang="en-US" dirty="0" smtClean="0"/>
              <a:t>Ask them to find out the difference between observation and feedback</a:t>
            </a:r>
          </a:p>
          <a:p>
            <a:r>
              <a:rPr lang="en-US" dirty="0" smtClean="0"/>
              <a:t>Underline all observations loaded with opinions, judgments, adjectives or negatives and positives and separate them from objective descriptive statements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Also underline all the statements in the feedback which were either positive, negative or in any way evaluative or judgmental</a:t>
            </a:r>
          </a:p>
          <a:p>
            <a:r>
              <a:rPr lang="en-US" dirty="0" smtClean="0"/>
              <a:t>Discuss the pro-cons of giving opinionated observations and feedback</a:t>
            </a:r>
          </a:p>
          <a:p>
            <a:r>
              <a:rPr lang="en-US" dirty="0" smtClean="0"/>
              <a:t>Explain the difference between observation and feedback</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Classroom Observation?</a:t>
            </a:r>
            <a:endParaRPr lang="en-US" dirty="0"/>
          </a:p>
        </p:txBody>
      </p:sp>
      <p:sp>
        <p:nvSpPr>
          <p:cNvPr id="3" name="Content Placeholder 2"/>
          <p:cNvSpPr>
            <a:spLocks noGrp="1"/>
          </p:cNvSpPr>
          <p:nvPr>
            <p:ph sz="quarter" idx="1"/>
          </p:nvPr>
        </p:nvSpPr>
        <p:spPr>
          <a:xfrm>
            <a:off x="357158" y="1600200"/>
            <a:ext cx="8786842" cy="4900634"/>
          </a:xfrm>
        </p:spPr>
        <p:txBody>
          <a:bodyPr>
            <a:normAutofit fontScale="92500" lnSpcReduction="10000"/>
          </a:bodyPr>
          <a:lstStyle/>
          <a:p>
            <a:r>
              <a:rPr lang="en-US" dirty="0" smtClean="0"/>
              <a:t>Observation is an objective description of all that one perceives through senses – see, hear and feel.</a:t>
            </a:r>
          </a:p>
          <a:p>
            <a:r>
              <a:rPr lang="en-US" dirty="0" smtClean="0"/>
              <a:t>Observation does not include opinion, perception, evaluation or judgment.</a:t>
            </a:r>
          </a:p>
          <a:p>
            <a:r>
              <a:rPr lang="en-US" dirty="0" smtClean="0"/>
              <a:t>It is neither positive nor negative</a:t>
            </a:r>
          </a:p>
          <a:p>
            <a:r>
              <a:rPr lang="en-US" dirty="0" smtClean="0"/>
              <a:t>It therefore begins with statements like:</a:t>
            </a:r>
          </a:p>
          <a:p>
            <a:pPr marL="1204913" indent="-349250">
              <a:buNone/>
            </a:pPr>
            <a:r>
              <a:rPr lang="en-US" dirty="0" smtClean="0"/>
              <a:t>I saw……</a:t>
            </a:r>
          </a:p>
          <a:p>
            <a:pPr marL="1204913" indent="-349250">
              <a:buNone/>
            </a:pPr>
            <a:r>
              <a:rPr lang="en-US" dirty="0" smtClean="0"/>
              <a:t>I heard…..</a:t>
            </a:r>
          </a:p>
          <a:p>
            <a:pPr marL="1204913" indent="-349250">
              <a:buNone/>
            </a:pPr>
            <a:r>
              <a:rPr lang="en-US" dirty="0" smtClean="0"/>
              <a:t>I felt……</a:t>
            </a:r>
          </a:p>
          <a:p>
            <a:pPr marL="1204913" indent="-349250">
              <a:buNone/>
            </a:pPr>
            <a:r>
              <a:rPr lang="en-US" dirty="0" smtClean="0"/>
              <a:t>I noticed……</a:t>
            </a:r>
          </a:p>
          <a:p>
            <a:pPr marL="1204913" indent="-349250">
              <a:buNone/>
            </a:pPr>
            <a:r>
              <a:rPr lang="en-US" dirty="0" smtClean="0"/>
              <a:t>I observed……</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feedback?</a:t>
            </a:r>
            <a:endParaRPr lang="en-US" dirty="0"/>
          </a:p>
        </p:txBody>
      </p:sp>
      <p:sp>
        <p:nvSpPr>
          <p:cNvPr id="3" name="Content Placeholder 2"/>
          <p:cNvSpPr>
            <a:spLocks noGrp="1"/>
          </p:cNvSpPr>
          <p:nvPr>
            <p:ph sz="quarter" idx="1"/>
          </p:nvPr>
        </p:nvSpPr>
        <p:spPr>
          <a:xfrm>
            <a:off x="214283" y="1600200"/>
            <a:ext cx="8551766" cy="5043510"/>
          </a:xfrm>
        </p:spPr>
        <p:txBody>
          <a:bodyPr>
            <a:normAutofit/>
          </a:bodyPr>
          <a:lstStyle/>
          <a:p>
            <a:r>
              <a:rPr lang="en-US" dirty="0" smtClean="0"/>
              <a:t>The word feedback is a combination of two – FEED and BACK, literally to mean giving back what is given to you….. Such that it makes the person think and reflect on what one has given.</a:t>
            </a:r>
          </a:p>
          <a:p>
            <a:r>
              <a:rPr lang="en-US" dirty="0" smtClean="0"/>
              <a:t>Feedback therefore cannot be opinionated</a:t>
            </a:r>
          </a:p>
          <a:p>
            <a:r>
              <a:rPr lang="en-US" dirty="0" smtClean="0"/>
              <a:t>Feedback is once again neither positive nor negative</a:t>
            </a:r>
          </a:p>
          <a:p>
            <a:r>
              <a:rPr lang="en-US" dirty="0" smtClean="0"/>
              <a:t>It is neither advisory nor suggestive</a:t>
            </a:r>
          </a:p>
          <a:p>
            <a:r>
              <a:rPr lang="en-US" dirty="0" smtClean="0"/>
              <a:t> It is also not evaluative or judgmental</a:t>
            </a:r>
          </a:p>
          <a:p>
            <a:r>
              <a:rPr lang="en-US" dirty="0" smtClean="0"/>
              <a:t>Feedback has to be REFLECTIVE and is for IMPROVEMENT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a:buNone/>
            </a:pPr>
            <a:r>
              <a:rPr lang="en-IN" sz="4800" dirty="0" smtClean="0"/>
              <a:t>Developing a Learning Culture</a:t>
            </a:r>
            <a:endParaRPr lang="en-IN" sz="4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What is a Learning Conversation (LC)?</a:t>
            </a:r>
            <a:endParaRPr lang="en-US" dirty="0"/>
          </a:p>
        </p:txBody>
      </p:sp>
      <p:sp>
        <p:nvSpPr>
          <p:cNvPr id="2" name="Content Placeholder 1"/>
          <p:cNvSpPr>
            <a:spLocks noGrp="1"/>
          </p:cNvSpPr>
          <p:nvPr>
            <p:ph sz="quarter" idx="1"/>
          </p:nvPr>
        </p:nvSpPr>
        <p:spPr>
          <a:xfrm>
            <a:off x="457200" y="1524000"/>
            <a:ext cx="8382000" cy="4876800"/>
          </a:xfrm>
        </p:spPr>
        <p:txBody>
          <a:bodyPr>
            <a:normAutofit/>
          </a:bodyPr>
          <a:lstStyle/>
          <a:p>
            <a:pPr algn="just"/>
            <a:r>
              <a:rPr lang="en-US" sz="3200" dirty="0" smtClean="0"/>
              <a:t>LC  happens after lesson observation where the observer strictly limits to describing the teaching-learning process thus stimulating reflective thought based on the evidence.</a:t>
            </a:r>
          </a:p>
          <a:p>
            <a:pPr algn="just"/>
            <a:r>
              <a:rPr lang="en-US" sz="3200" dirty="0" smtClean="0"/>
              <a:t>It does not indulge into praise or criticism.</a:t>
            </a:r>
          </a:p>
          <a:p>
            <a:pPr algn="just"/>
            <a:r>
              <a:rPr lang="en-US" sz="3200" dirty="0" smtClean="0"/>
              <a:t>It is a formative process to help the teacher have a deeper understanding of the teaching-learning process.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Contd.</a:t>
            </a:r>
            <a:endParaRPr lang="en-IN" dirty="0"/>
          </a:p>
        </p:txBody>
      </p:sp>
      <p:sp>
        <p:nvSpPr>
          <p:cNvPr id="3" name="Content Placeholder 2"/>
          <p:cNvSpPr>
            <a:spLocks noGrp="1"/>
          </p:cNvSpPr>
          <p:nvPr>
            <p:ph sz="quarter" idx="1"/>
          </p:nvPr>
        </p:nvSpPr>
        <p:spPr>
          <a:xfrm>
            <a:off x="251520" y="1600200"/>
            <a:ext cx="8514528" cy="4781128"/>
          </a:xfrm>
        </p:spPr>
        <p:txBody>
          <a:bodyPr/>
          <a:lstStyle/>
          <a:p>
            <a:pPr algn="just"/>
            <a:r>
              <a:rPr lang="en-US" dirty="0" smtClean="0"/>
              <a:t>Deeply empowering as teacher develops confidence in their own ability to improve their practice.</a:t>
            </a:r>
          </a:p>
          <a:p>
            <a:pPr algn="just"/>
            <a:r>
              <a:rPr lang="en-US" dirty="0" smtClean="0"/>
              <a:t>It replaces the traditional </a:t>
            </a:r>
            <a:r>
              <a:rPr lang="en-US" b="1" i="1" dirty="0" smtClean="0"/>
              <a:t>‘Praise-Criticism-Praise</a:t>
            </a:r>
            <a:r>
              <a:rPr lang="en-US" dirty="0" smtClean="0"/>
              <a:t>’ sandwich model to </a:t>
            </a:r>
            <a:r>
              <a:rPr lang="en-US" b="1" i="1" dirty="0" smtClean="0"/>
              <a:t>‘Ask-Describe-Ask</a:t>
            </a:r>
            <a:r>
              <a:rPr lang="en-US" dirty="0" smtClean="0"/>
              <a:t>’ process</a:t>
            </a:r>
          </a:p>
          <a:p>
            <a:pPr algn="just"/>
            <a:r>
              <a:rPr lang="en-US" dirty="0" smtClean="0"/>
              <a:t>Emphasis is on observers’ learning and expectation isn't  that the group will solve the problem, but that observers will come away with a clearer picture and new ideas about next steps.</a:t>
            </a:r>
          </a:p>
          <a:p>
            <a:pPr algn="just"/>
            <a:endParaRPr lang="en-US" dirty="0" smtClean="0"/>
          </a:p>
          <a:p>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528" y="228600"/>
            <a:ext cx="8442520" cy="990600"/>
          </a:xfrm>
        </p:spPr>
        <p:txBody>
          <a:bodyPr>
            <a:normAutofit/>
          </a:bodyPr>
          <a:lstStyle/>
          <a:p>
            <a:r>
              <a:rPr lang="en-US" dirty="0" smtClean="0"/>
              <a:t>Premise/Principle</a:t>
            </a:r>
            <a:endParaRPr lang="en-US" dirty="0"/>
          </a:p>
        </p:txBody>
      </p:sp>
      <p:sp>
        <p:nvSpPr>
          <p:cNvPr id="2" name="Content Placeholder 1"/>
          <p:cNvSpPr>
            <a:spLocks noGrp="1"/>
          </p:cNvSpPr>
          <p:nvPr>
            <p:ph sz="quarter" idx="1"/>
          </p:nvPr>
        </p:nvSpPr>
        <p:spPr/>
        <p:txBody>
          <a:bodyPr>
            <a:normAutofit/>
          </a:bodyPr>
          <a:lstStyle/>
          <a:p>
            <a:r>
              <a:rPr lang="en-US" sz="3200" b="1" i="1" dirty="0" smtClean="0"/>
              <a:t>“Privacy of practice leads to isolation and isolation is the enemy of improvement.” </a:t>
            </a:r>
            <a:r>
              <a:rPr lang="en-US" sz="3200" dirty="0" smtClean="0"/>
              <a:t>– Elmore</a:t>
            </a:r>
          </a:p>
          <a:p>
            <a:r>
              <a:rPr lang="en-US" sz="3200" dirty="0" smtClean="0"/>
              <a:t>It is not a deficit model, designed to spot flaw or failure .</a:t>
            </a:r>
          </a:p>
          <a:p>
            <a:r>
              <a:rPr lang="en-US" sz="3200" dirty="0" smtClean="0"/>
              <a:t>Stress is on not ‘critiquing’  an individual  but collecting episode so that we can see patterns.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Ask-Describe-Ask Process</a:t>
            </a:r>
            <a:endParaRPr lang="en-US" dirty="0"/>
          </a:p>
        </p:txBody>
      </p:sp>
      <p:sp>
        <p:nvSpPr>
          <p:cNvPr id="2" name="Content Placeholder 1"/>
          <p:cNvSpPr>
            <a:spLocks noGrp="1"/>
          </p:cNvSpPr>
          <p:nvPr>
            <p:ph sz="quarter" idx="1"/>
          </p:nvPr>
        </p:nvSpPr>
        <p:spPr/>
        <p:txBody>
          <a:bodyPr>
            <a:normAutofit fontScale="92500" lnSpcReduction="20000"/>
          </a:bodyPr>
          <a:lstStyle/>
          <a:p>
            <a:pPr algn="just">
              <a:buNone/>
            </a:pPr>
            <a:r>
              <a:rPr lang="en-US" b="1" dirty="0" smtClean="0"/>
              <a:t>Ask – The observer asks the </a:t>
            </a:r>
            <a:r>
              <a:rPr lang="en-US" b="1" dirty="0" err="1" smtClean="0"/>
              <a:t>observee</a:t>
            </a:r>
            <a:r>
              <a:rPr lang="en-US" b="1" dirty="0" smtClean="0"/>
              <a:t> for his/her reflections</a:t>
            </a:r>
          </a:p>
          <a:p>
            <a:pPr algn="just"/>
            <a:r>
              <a:rPr lang="en-US" dirty="0" smtClean="0"/>
              <a:t>What </a:t>
            </a:r>
            <a:r>
              <a:rPr lang="en-US" smtClean="0"/>
              <a:t>were his/her </a:t>
            </a:r>
            <a:r>
              <a:rPr lang="en-US" dirty="0" smtClean="0"/>
              <a:t>goals around chosen focus area?</a:t>
            </a:r>
          </a:p>
          <a:p>
            <a:pPr algn="just"/>
            <a:r>
              <a:rPr lang="en-US" dirty="0" smtClean="0"/>
              <a:t>What went well and what could have gone better?</a:t>
            </a:r>
          </a:p>
          <a:p>
            <a:pPr algn="just">
              <a:buNone/>
            </a:pPr>
            <a:r>
              <a:rPr lang="en-US" dirty="0" smtClean="0"/>
              <a:t>Asking enables the observer </a:t>
            </a:r>
          </a:p>
          <a:p>
            <a:pPr algn="just"/>
            <a:r>
              <a:rPr lang="en-US" dirty="0" smtClean="0"/>
              <a:t>to start a dialogue</a:t>
            </a:r>
          </a:p>
          <a:p>
            <a:pPr algn="just"/>
            <a:r>
              <a:rPr lang="en-US" dirty="0" smtClean="0"/>
              <a:t>Ensures the colleague is heard</a:t>
            </a:r>
          </a:p>
          <a:p>
            <a:pPr algn="just"/>
            <a:r>
              <a:rPr lang="en-US" dirty="0" smtClean="0"/>
              <a:t>Is useful for tailoring feedback</a:t>
            </a:r>
          </a:p>
          <a:p>
            <a:pPr algn="just"/>
            <a:r>
              <a:rPr lang="en-US" dirty="0" smtClean="0"/>
              <a:t>Puts the focus on the learning of the colleague</a:t>
            </a:r>
          </a:p>
          <a:p>
            <a:pPr algn="just">
              <a:buNone/>
            </a:pPr>
            <a:r>
              <a:rPr lang="en-US" dirty="0" smtClean="0"/>
              <a:t> </a:t>
            </a:r>
          </a:p>
          <a:p>
            <a:pPr algn="just">
              <a:buNone/>
            </a:pPr>
            <a:endParaRPr lang="en-US" dirty="0" smtClean="0"/>
          </a:p>
          <a:p>
            <a:pPr algn="just">
              <a:buNone/>
            </a:pP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Continue </a:t>
            </a:r>
            <a:endParaRPr lang="en-US" dirty="0"/>
          </a:p>
        </p:txBody>
      </p:sp>
      <p:sp>
        <p:nvSpPr>
          <p:cNvPr id="2" name="Content Placeholder 1"/>
          <p:cNvSpPr>
            <a:spLocks noGrp="1"/>
          </p:cNvSpPr>
          <p:nvPr>
            <p:ph sz="quarter" idx="1"/>
          </p:nvPr>
        </p:nvSpPr>
        <p:spPr/>
        <p:txBody>
          <a:bodyPr>
            <a:normAutofit fontScale="92500"/>
          </a:bodyPr>
          <a:lstStyle/>
          <a:p>
            <a:pPr>
              <a:buNone/>
            </a:pPr>
            <a:r>
              <a:rPr lang="en-US" b="1" dirty="0" smtClean="0"/>
              <a:t>Describe – the observer describes what he/she saw</a:t>
            </a:r>
          </a:p>
          <a:p>
            <a:r>
              <a:rPr lang="en-US" dirty="0" smtClean="0"/>
              <a:t>Gives descriptive information to the colleague on the chosen focus area</a:t>
            </a:r>
          </a:p>
          <a:p>
            <a:r>
              <a:rPr lang="en-US" dirty="0" smtClean="0"/>
              <a:t>Responds to the colleague’s view on the lesson</a:t>
            </a:r>
          </a:p>
          <a:p>
            <a:r>
              <a:rPr lang="en-US" dirty="0" smtClean="0"/>
              <a:t>Gives feedback on the </a:t>
            </a:r>
            <a:r>
              <a:rPr lang="en-US" dirty="0" err="1" smtClean="0"/>
              <a:t>observee’s</a:t>
            </a:r>
            <a:r>
              <a:rPr lang="en-US" dirty="0" smtClean="0"/>
              <a:t> own self-assessment</a:t>
            </a:r>
          </a:p>
          <a:p>
            <a:r>
              <a:rPr lang="en-US" dirty="0" smtClean="0"/>
              <a:t>Uses phrases like “I observed….” or “the following evidence is …..” or “the pupil said…..”</a:t>
            </a:r>
          </a:p>
          <a:p>
            <a:pPr marL="0" indent="0">
              <a:buNone/>
            </a:pPr>
            <a:r>
              <a:rPr lang="en-US" dirty="0" smtClean="0"/>
              <a:t>It creates a description of what you saw and lays the platform for a discussion about learning and teaching.</a:t>
            </a:r>
            <a:endParaRPr lang="en-US" dirty="0"/>
          </a:p>
        </p:txBody>
      </p:sp>
      <p:pic>
        <p:nvPicPr>
          <p:cNvPr id="4" name="Picture 43" descr="DSC_0024(2)%20St%20George%27s%20School%20Feb%2007"/>
          <p:cNvPicPr>
            <a:picLocks noChangeAspect="1" noChangeArrowheads="1"/>
          </p:cNvPicPr>
          <p:nvPr/>
        </p:nvPicPr>
        <p:blipFill>
          <a:blip r:embed="rId2" cstate="print"/>
          <a:srcRect/>
          <a:stretch>
            <a:fillRect/>
          </a:stretch>
        </p:blipFill>
        <p:spPr bwMode="auto">
          <a:xfrm>
            <a:off x="6705600" y="0"/>
            <a:ext cx="2438400" cy="1600200"/>
          </a:xfrm>
          <a:prstGeom prst="rect">
            <a:avLst/>
          </a:prstGeom>
          <a:noFill/>
          <a:ln w="3175">
            <a:solidFill>
              <a:srgbClr val="000000"/>
            </a:solid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420888"/>
            <a:ext cx="8153400" cy="990600"/>
          </a:xfrm>
        </p:spPr>
        <p:txBody>
          <a:bodyPr>
            <a:noAutofit/>
          </a:bodyPr>
          <a:lstStyle/>
          <a:p>
            <a:r>
              <a:rPr lang="en-IN" sz="6000" dirty="0" smtClean="0"/>
              <a:t>Understanding Leadership</a:t>
            </a:r>
            <a:endParaRPr lang="en-IN" sz="6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Continued</a:t>
            </a:r>
            <a:endParaRPr lang="en-US" dirty="0"/>
          </a:p>
        </p:txBody>
      </p:sp>
      <p:sp>
        <p:nvSpPr>
          <p:cNvPr id="2" name="Content Placeholder 1"/>
          <p:cNvSpPr>
            <a:spLocks noGrp="1"/>
          </p:cNvSpPr>
          <p:nvPr>
            <p:ph sz="quarter" idx="1"/>
          </p:nvPr>
        </p:nvSpPr>
        <p:spPr/>
        <p:txBody>
          <a:bodyPr/>
          <a:lstStyle/>
          <a:p>
            <a:pPr marL="0" indent="0" algn="just">
              <a:buNone/>
            </a:pPr>
            <a:r>
              <a:rPr lang="en-US" b="1" dirty="0" smtClean="0"/>
              <a:t>Ask (again) – the observer asks about understanding  and next steps</a:t>
            </a:r>
          </a:p>
          <a:p>
            <a:pPr algn="just"/>
            <a:r>
              <a:rPr lang="en-US" dirty="0" smtClean="0"/>
              <a:t>What is our learning?</a:t>
            </a:r>
          </a:p>
          <a:p>
            <a:pPr algn="just"/>
            <a:r>
              <a:rPr lang="en-US" dirty="0" smtClean="0"/>
              <a:t>What new understandings have we developed?</a:t>
            </a:r>
          </a:p>
          <a:p>
            <a:pPr algn="just"/>
            <a:r>
              <a:rPr lang="en-US" dirty="0" smtClean="0"/>
              <a:t>What could the observed colleague do differently?</a:t>
            </a:r>
          </a:p>
          <a:p>
            <a:pPr algn="just"/>
            <a:r>
              <a:rPr lang="en-US" dirty="0" smtClean="0"/>
              <a:t>What could be the next few steps?</a:t>
            </a:r>
          </a:p>
          <a:p>
            <a:pPr algn="just"/>
            <a:r>
              <a:rPr lang="en-US" dirty="0" smtClean="0"/>
              <a:t>How do we monitor improvement together?</a:t>
            </a:r>
          </a:p>
          <a:p>
            <a:pPr algn="just"/>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Praise-Criticism-Praise model</a:t>
            </a:r>
            <a:endParaRPr lang="en-US" dirty="0"/>
          </a:p>
        </p:txBody>
      </p:sp>
      <p:sp>
        <p:nvSpPr>
          <p:cNvPr id="2" name="Content Placeholder 1"/>
          <p:cNvSpPr>
            <a:spLocks noGrp="1"/>
          </p:cNvSpPr>
          <p:nvPr>
            <p:ph sz="quarter" idx="1"/>
          </p:nvPr>
        </p:nvSpPr>
        <p:spPr/>
        <p:txBody>
          <a:bodyPr>
            <a:normAutofit fontScale="92500" lnSpcReduction="10000"/>
          </a:bodyPr>
          <a:lstStyle/>
          <a:p>
            <a:pPr marL="0" indent="0" algn="just">
              <a:buNone/>
            </a:pPr>
            <a:r>
              <a:rPr lang="en-US" dirty="0" smtClean="0"/>
              <a:t>“You did well and I felt that you kept a tight rein on behavior. However , thought your questioning style was limited and very biased towards the boys. Overall, I enjoyed the lesson.”</a:t>
            </a:r>
          </a:p>
          <a:p>
            <a:pPr algn="just"/>
            <a:r>
              <a:rPr lang="en-US" dirty="0" smtClean="0"/>
              <a:t>This model is overly reliant on a judgmental ‘tell’ approach that has the observer ‘telling’ the </a:t>
            </a:r>
            <a:r>
              <a:rPr lang="en-US" dirty="0" err="1" smtClean="0"/>
              <a:t>observee</a:t>
            </a:r>
            <a:r>
              <a:rPr lang="en-US" dirty="0" smtClean="0"/>
              <a:t> what and how to improve</a:t>
            </a:r>
          </a:p>
          <a:p>
            <a:pPr algn="just"/>
            <a:r>
              <a:rPr lang="en-US" dirty="0" smtClean="0"/>
              <a:t>The challenge for the teacher is in trying to unpack what is being said.</a:t>
            </a:r>
          </a:p>
          <a:p>
            <a:pPr algn="just"/>
            <a:r>
              <a:rPr lang="en-US" dirty="0" smtClean="0"/>
              <a:t>If there is lack of trust or hesitation, an effective learning conversation becomes impossible.</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Ask-Describe-Ask model</a:t>
            </a:r>
            <a:endParaRPr lang="en-US" dirty="0"/>
          </a:p>
        </p:txBody>
      </p:sp>
      <p:sp>
        <p:nvSpPr>
          <p:cNvPr id="2" name="Content Placeholder 1"/>
          <p:cNvSpPr>
            <a:spLocks noGrp="1"/>
          </p:cNvSpPr>
          <p:nvPr>
            <p:ph sz="quarter" idx="1"/>
          </p:nvPr>
        </p:nvSpPr>
        <p:spPr>
          <a:xfrm>
            <a:off x="323528" y="1600200"/>
            <a:ext cx="8442520" cy="4925144"/>
          </a:xfrm>
        </p:spPr>
        <p:txBody>
          <a:bodyPr>
            <a:normAutofit fontScale="85000" lnSpcReduction="10000"/>
          </a:bodyPr>
          <a:lstStyle/>
          <a:p>
            <a:pPr marL="0" indent="0" algn="just">
              <a:buNone/>
            </a:pPr>
            <a:r>
              <a:rPr lang="en-US" dirty="0" smtClean="0"/>
              <a:t>“At the stage where you engaged with children in question and answer, you posed 12 questions on the topic, nine of the questions were closed ended and ten of the question were posed only to boys. I’m interested in your thinking on this?”</a:t>
            </a:r>
          </a:p>
          <a:p>
            <a:pPr algn="just"/>
            <a:r>
              <a:rPr lang="en-US" dirty="0" smtClean="0"/>
              <a:t>It is a shift from top-down approach to an approach between two individuals involved jointly in a learning enquiry.</a:t>
            </a:r>
          </a:p>
          <a:p>
            <a:pPr algn="just"/>
            <a:r>
              <a:rPr lang="en-US" dirty="0" smtClean="0"/>
              <a:t>There is no judgment, the observer gives descriptive feedback designed to stimulate reflective thought.</a:t>
            </a:r>
          </a:p>
          <a:p>
            <a:pPr algn="just"/>
            <a:r>
              <a:rPr lang="en-US" dirty="0" smtClean="0"/>
              <a:t>Learning conversation here might focus on ‘closed questions’ used to scaffold learning towards more open-ended questions or ‘questions only to boys’ or lower order questions.</a:t>
            </a:r>
          </a:p>
          <a:p>
            <a:pPr algn="just"/>
            <a:r>
              <a:rPr lang="en-US" dirty="0" smtClean="0"/>
              <a:t>Emphasis here is on coaching style rather than telling style.</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305800" cy="792088"/>
          </a:xfrm>
        </p:spPr>
        <p:txBody>
          <a:bodyPr>
            <a:normAutofit/>
          </a:bodyPr>
          <a:lstStyle/>
          <a:p>
            <a:r>
              <a:rPr lang="en-IN" dirty="0" smtClean="0"/>
              <a:t>Role of instructional leader</a:t>
            </a:r>
            <a:endParaRPr lang="en-IN" dirty="0"/>
          </a:p>
        </p:txBody>
      </p:sp>
      <p:pic>
        <p:nvPicPr>
          <p:cNvPr id="3" name="Picture 2"/>
          <p:cNvPicPr>
            <a:picLocks noChangeAspect="1" noChangeArrowheads="1"/>
          </p:cNvPicPr>
          <p:nvPr/>
        </p:nvPicPr>
        <p:blipFill>
          <a:blip r:embed="rId2" cstate="print"/>
          <a:srcRect/>
          <a:stretch>
            <a:fillRect/>
          </a:stretch>
        </p:blipFill>
        <p:spPr bwMode="auto">
          <a:xfrm>
            <a:off x="304800" y="1052736"/>
            <a:ext cx="8458200" cy="5652864"/>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dirty="0" smtClean="0"/>
              <a:t>Why engage in learning conversations?</a:t>
            </a:r>
            <a:endParaRPr lang="en-IN" sz="3200" dirty="0"/>
          </a:p>
        </p:txBody>
      </p:sp>
      <p:sp>
        <p:nvSpPr>
          <p:cNvPr id="3" name="Content Placeholder 2"/>
          <p:cNvSpPr>
            <a:spLocks noGrp="1"/>
          </p:cNvSpPr>
          <p:nvPr>
            <p:ph sz="quarter" idx="1"/>
          </p:nvPr>
        </p:nvSpPr>
        <p:spPr/>
        <p:txBody>
          <a:bodyPr/>
          <a:lstStyle/>
          <a:p>
            <a:r>
              <a:rPr lang="en-IN" dirty="0" smtClean="0"/>
              <a:t>Maximize teacher potential</a:t>
            </a:r>
          </a:p>
          <a:p>
            <a:r>
              <a:rPr lang="en-IN" dirty="0" smtClean="0"/>
              <a:t>Create opportunity to reflect on their skills</a:t>
            </a:r>
          </a:p>
          <a:p>
            <a:r>
              <a:rPr lang="en-IN" dirty="0" smtClean="0"/>
              <a:t>Identify ways to developing self</a:t>
            </a:r>
          </a:p>
          <a:p>
            <a:r>
              <a:rPr lang="en-IN" dirty="0" smtClean="0"/>
              <a:t>Improve performance</a:t>
            </a:r>
          </a:p>
          <a:p>
            <a:r>
              <a:rPr lang="en-IN" dirty="0" smtClean="0"/>
              <a:t>Provides constructive challenges</a:t>
            </a:r>
          </a:p>
          <a:p>
            <a:r>
              <a:rPr lang="en-IN" dirty="0" smtClean="0"/>
              <a:t>Provides opportunities to explore ideas</a:t>
            </a:r>
          </a:p>
          <a:p>
            <a:r>
              <a:rPr lang="en-IN" dirty="0" smtClean="0"/>
              <a:t>Helping them be self-aware, take responsibility for self-growth and development.</a:t>
            </a:r>
          </a:p>
          <a:p>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Creating a Learning Culture</a:t>
            </a:r>
            <a:endParaRPr lang="en-IN" dirty="0"/>
          </a:p>
        </p:txBody>
      </p:sp>
      <p:sp>
        <p:nvSpPr>
          <p:cNvPr id="3" name="Content Placeholder 2"/>
          <p:cNvSpPr>
            <a:spLocks noGrp="1"/>
          </p:cNvSpPr>
          <p:nvPr>
            <p:ph sz="quarter" idx="1"/>
          </p:nvPr>
        </p:nvSpPr>
        <p:spPr>
          <a:xfrm>
            <a:off x="395536" y="1600200"/>
            <a:ext cx="8370512" cy="4495800"/>
          </a:xfrm>
        </p:spPr>
        <p:txBody>
          <a:bodyPr/>
          <a:lstStyle/>
          <a:p>
            <a:r>
              <a:rPr lang="en-IN" dirty="0" smtClean="0"/>
              <a:t>How do you make learning conversations a regular feature of your school?</a:t>
            </a:r>
          </a:p>
          <a:p>
            <a:r>
              <a:rPr lang="en-IN" dirty="0" smtClean="0"/>
              <a:t>What opportunities does your school currently offer for teachers to come together and learn?</a:t>
            </a:r>
          </a:p>
          <a:p>
            <a:r>
              <a:rPr lang="en-IN" dirty="0" smtClean="0"/>
              <a:t>Is reflection a part of practice, time – table or calendar?</a:t>
            </a:r>
          </a:p>
          <a:p>
            <a:r>
              <a:rPr lang="en-IN" dirty="0" smtClean="0"/>
              <a:t>Should reflective practice be introduced in school?</a:t>
            </a:r>
          </a:p>
          <a:p>
            <a:r>
              <a:rPr lang="en-IN" dirty="0" smtClean="0"/>
              <a:t>How would reflexivity change the school culture?</a:t>
            </a:r>
          </a:p>
          <a:p>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Activity 3: Role Play (30 minutes)</a:t>
            </a:r>
            <a:endParaRPr lang="en-IN" dirty="0"/>
          </a:p>
        </p:txBody>
      </p:sp>
      <p:sp>
        <p:nvSpPr>
          <p:cNvPr id="3" name="Content Placeholder 2"/>
          <p:cNvSpPr>
            <a:spLocks noGrp="1"/>
          </p:cNvSpPr>
          <p:nvPr>
            <p:ph sz="quarter" idx="1"/>
          </p:nvPr>
        </p:nvSpPr>
        <p:spPr>
          <a:xfrm>
            <a:off x="179512" y="1600200"/>
            <a:ext cx="8784976" cy="5069160"/>
          </a:xfrm>
        </p:spPr>
        <p:txBody>
          <a:bodyPr>
            <a:noAutofit/>
          </a:bodyPr>
          <a:lstStyle/>
          <a:p>
            <a:r>
              <a:rPr lang="en-IN" sz="2800" dirty="0" smtClean="0"/>
              <a:t>Divide the large group into five small groups</a:t>
            </a:r>
          </a:p>
          <a:p>
            <a:r>
              <a:rPr lang="en-IN" sz="2800" dirty="0" smtClean="0"/>
              <a:t>Let us assume that you all belong to one school</a:t>
            </a:r>
          </a:p>
          <a:p>
            <a:r>
              <a:rPr lang="en-IN" sz="2800" dirty="0" smtClean="0"/>
              <a:t>Now pick up one challenge that the school wants to overcome through collaborative learning and reflection</a:t>
            </a:r>
          </a:p>
          <a:p>
            <a:r>
              <a:rPr lang="en-IN" sz="2800" dirty="0" smtClean="0"/>
              <a:t>Let this be a demonstration of an ideal staff/cluster/block meeting that focuses on learning</a:t>
            </a:r>
          </a:p>
          <a:p>
            <a:r>
              <a:rPr lang="en-IN" sz="2800" dirty="0" smtClean="0"/>
              <a:t>Set an agenda, allot equal time to each speaker, allot responsibility to one member for recording minutes, make common meeting ethics/norms</a:t>
            </a:r>
          </a:p>
          <a:p>
            <a:r>
              <a:rPr lang="en-IN" sz="2800" dirty="0" smtClean="0"/>
              <a:t>Bring out probable solutions and share it with larger group</a:t>
            </a:r>
            <a:endParaRPr lang="en-IN"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do you sustain learning?</a:t>
            </a:r>
            <a:endParaRPr lang="en-IN" dirty="0"/>
          </a:p>
        </p:txBody>
      </p:sp>
      <p:graphicFrame>
        <p:nvGraphicFramePr>
          <p:cNvPr id="5" name="Content Placeholder 4"/>
          <p:cNvGraphicFramePr>
            <a:graphicFrameLocks noGrp="1"/>
          </p:cNvGraphicFramePr>
          <p:nvPr>
            <p:ph sz="quarter" idx="1"/>
          </p:nvPr>
        </p:nvGraphicFramePr>
        <p:xfrm>
          <a:off x="539554" y="1556791"/>
          <a:ext cx="8147247" cy="4902172"/>
        </p:xfrm>
        <a:graphic>
          <a:graphicData uri="http://schemas.openxmlformats.org/drawingml/2006/table">
            <a:tbl>
              <a:tblPr firstRow="1" bandRow="1">
                <a:tableStyleId>{5C22544A-7EE6-4342-B048-85BDC9FD1C3A}</a:tableStyleId>
              </a:tblPr>
              <a:tblGrid>
                <a:gridCol w="2715749">
                  <a:extLst>
                    <a:ext uri="{9D8B030D-6E8A-4147-A177-3AD203B41FA5}">
                      <a16:colId xmlns:a16="http://schemas.microsoft.com/office/drawing/2014/main" val="20000"/>
                    </a:ext>
                  </a:extLst>
                </a:gridCol>
                <a:gridCol w="2715749">
                  <a:extLst>
                    <a:ext uri="{9D8B030D-6E8A-4147-A177-3AD203B41FA5}">
                      <a16:colId xmlns:a16="http://schemas.microsoft.com/office/drawing/2014/main" val="20001"/>
                    </a:ext>
                  </a:extLst>
                </a:gridCol>
                <a:gridCol w="2715749">
                  <a:extLst>
                    <a:ext uri="{9D8B030D-6E8A-4147-A177-3AD203B41FA5}">
                      <a16:colId xmlns:a16="http://schemas.microsoft.com/office/drawing/2014/main" val="20002"/>
                    </a:ext>
                  </a:extLst>
                </a:gridCol>
              </a:tblGrid>
              <a:tr h="908772">
                <a:tc>
                  <a:txBody>
                    <a:bodyPr/>
                    <a:lstStyle/>
                    <a:p>
                      <a:pPr algn="ctr"/>
                      <a:r>
                        <a:rPr lang="en-IN" sz="4800" dirty="0" smtClean="0"/>
                        <a:t>THINK</a:t>
                      </a:r>
                      <a:endParaRPr lang="en-IN" sz="4800" dirty="0"/>
                    </a:p>
                  </a:txBody>
                  <a:tcPr/>
                </a:tc>
                <a:tc>
                  <a:txBody>
                    <a:bodyPr/>
                    <a:lstStyle/>
                    <a:p>
                      <a:pPr algn="ctr"/>
                      <a:r>
                        <a:rPr lang="en-IN" sz="5400" dirty="0" smtClean="0"/>
                        <a:t>SHARE</a:t>
                      </a:r>
                      <a:endParaRPr lang="en-IN" dirty="0"/>
                    </a:p>
                  </a:txBody>
                  <a:tcPr/>
                </a:tc>
                <a:tc>
                  <a:txBody>
                    <a:bodyPr/>
                    <a:lstStyle/>
                    <a:p>
                      <a:pPr algn="ctr"/>
                      <a:r>
                        <a:rPr lang="en-IN" sz="5400" dirty="0" smtClean="0"/>
                        <a:t>ACT</a:t>
                      </a:r>
                      <a:endParaRPr lang="en-IN" sz="5400" dirty="0"/>
                    </a:p>
                  </a:txBody>
                  <a:tcPr/>
                </a:tc>
                <a:extLst>
                  <a:ext uri="{0D108BD9-81ED-4DB2-BD59-A6C34878D82A}">
                    <a16:rowId xmlns:a16="http://schemas.microsoft.com/office/drawing/2014/main" val="10000"/>
                  </a:ext>
                </a:extLst>
              </a:tr>
              <a:tr h="20692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10001"/>
                  </a:ext>
                </a:extLst>
              </a:tr>
              <a:tr h="1918521">
                <a:tc>
                  <a:txBody>
                    <a:bodyPr/>
                    <a:lstStyle/>
                    <a:p>
                      <a:r>
                        <a:rPr lang="en-IN" dirty="0" smtClean="0"/>
                        <a:t>How do you</a:t>
                      </a:r>
                      <a:r>
                        <a:rPr lang="en-IN" baseline="0" dirty="0" smtClean="0"/>
                        <a:t> lead school improvement through reflective dialogue and collaborations?</a:t>
                      </a:r>
                      <a:endParaRPr lang="en-IN" dirty="0"/>
                    </a:p>
                  </a:txBody>
                  <a:tcPr/>
                </a:tc>
                <a:tc>
                  <a:txBody>
                    <a:bodyPr/>
                    <a:lstStyle/>
                    <a:p>
                      <a:r>
                        <a:rPr lang="en-IN" dirty="0" smtClean="0"/>
                        <a:t>Share</a:t>
                      </a:r>
                      <a:r>
                        <a:rPr lang="en-IN" baseline="0" dirty="0" smtClean="0"/>
                        <a:t> your knowledge, ideas and exposure with others and encourage and empower them to spread the word</a:t>
                      </a:r>
                      <a:endParaRPr lang="en-IN" dirty="0"/>
                    </a:p>
                  </a:txBody>
                  <a:tcPr/>
                </a:tc>
                <a:tc>
                  <a:txBody>
                    <a:bodyPr/>
                    <a:lstStyle/>
                    <a:p>
                      <a:r>
                        <a:rPr lang="en-IN" dirty="0" smtClean="0"/>
                        <a:t>Change your practices, habits and develop self</a:t>
                      </a:r>
                      <a:r>
                        <a:rPr lang="en-IN" baseline="0" dirty="0" smtClean="0"/>
                        <a:t> sustaining teams through appreciation, support and role modelling</a:t>
                      </a:r>
                      <a:endParaRPr lang="en-IN" dirty="0"/>
                    </a:p>
                  </a:txBody>
                  <a:tcPr/>
                </a:tc>
                <a:extLst>
                  <a:ext uri="{0D108BD9-81ED-4DB2-BD59-A6C34878D82A}">
                    <a16:rowId xmlns:a16="http://schemas.microsoft.com/office/drawing/2014/main" val="10002"/>
                  </a:ext>
                </a:extLst>
              </a:tr>
            </a:tbl>
          </a:graphicData>
        </a:graphic>
      </p:graphicFrame>
      <p:pic>
        <p:nvPicPr>
          <p:cNvPr id="6" name="Picture 2" descr="http://www.semblis.com.au/wp-content/uploads/2015/04/doineedseo.png"/>
          <p:cNvPicPr>
            <a:picLocks noChangeAspect="1" noChangeArrowheads="1"/>
          </p:cNvPicPr>
          <p:nvPr/>
        </p:nvPicPr>
        <p:blipFill>
          <a:blip r:embed="rId2" cstate="print"/>
          <a:srcRect/>
          <a:stretch>
            <a:fillRect/>
          </a:stretch>
        </p:blipFill>
        <p:spPr bwMode="auto">
          <a:xfrm>
            <a:off x="683568" y="2492896"/>
            <a:ext cx="2088232" cy="1944216"/>
          </a:xfrm>
          <a:prstGeom prst="rect">
            <a:avLst/>
          </a:prstGeom>
          <a:noFill/>
        </p:spPr>
      </p:pic>
      <p:pic>
        <p:nvPicPr>
          <p:cNvPr id="7" name="Picture 2" descr="http://www.publicalerting.com/_files/_public/eng/tube_speakers.jpg"/>
          <p:cNvPicPr>
            <a:picLocks noChangeAspect="1" noChangeArrowheads="1"/>
          </p:cNvPicPr>
          <p:nvPr/>
        </p:nvPicPr>
        <p:blipFill>
          <a:blip r:embed="rId3" cstate="print"/>
          <a:srcRect/>
          <a:stretch>
            <a:fillRect/>
          </a:stretch>
        </p:blipFill>
        <p:spPr bwMode="auto">
          <a:xfrm>
            <a:off x="3203848" y="2492896"/>
            <a:ext cx="2736304" cy="2016224"/>
          </a:xfrm>
          <a:prstGeom prst="rect">
            <a:avLst/>
          </a:prstGeom>
          <a:noFill/>
        </p:spPr>
      </p:pic>
      <p:pic>
        <p:nvPicPr>
          <p:cNvPr id="8" name="Picture 4" descr="http://www.thisiswhyimbroke.com/images/gear-clock.jpg"/>
          <p:cNvPicPr>
            <a:picLocks noChangeAspect="1" noChangeArrowheads="1"/>
          </p:cNvPicPr>
          <p:nvPr/>
        </p:nvPicPr>
        <p:blipFill>
          <a:blip r:embed="rId4" cstate="print"/>
          <a:srcRect/>
          <a:stretch>
            <a:fillRect/>
          </a:stretch>
        </p:blipFill>
        <p:spPr bwMode="auto">
          <a:xfrm>
            <a:off x="5940152" y="2468893"/>
            <a:ext cx="2785492" cy="204022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sz="3600" dirty="0" smtClean="0"/>
              <a:t>My School My Initiative (Activity 1 -10 Minutes)</a:t>
            </a:r>
            <a:br>
              <a:rPr lang="en-IN" sz="3600" dirty="0" smtClean="0"/>
            </a:br>
            <a:endParaRPr lang="en-IN" dirty="0"/>
          </a:p>
        </p:txBody>
      </p:sp>
      <p:sp>
        <p:nvSpPr>
          <p:cNvPr id="3" name="Content Placeholder 2"/>
          <p:cNvSpPr>
            <a:spLocks noGrp="1"/>
          </p:cNvSpPr>
          <p:nvPr>
            <p:ph sz="quarter" idx="1"/>
          </p:nvPr>
        </p:nvSpPr>
        <p:spPr/>
        <p:txBody>
          <a:bodyPr/>
          <a:lstStyle/>
          <a:p>
            <a:pPr>
              <a:buNone/>
            </a:pPr>
            <a:endParaRPr lang="en-IN" dirty="0"/>
          </a:p>
        </p:txBody>
      </p:sp>
      <p:graphicFrame>
        <p:nvGraphicFramePr>
          <p:cNvPr id="4" name="Table 3"/>
          <p:cNvGraphicFramePr>
            <a:graphicFrameLocks noGrp="1"/>
          </p:cNvGraphicFramePr>
          <p:nvPr/>
        </p:nvGraphicFramePr>
        <p:xfrm>
          <a:off x="179512" y="1628800"/>
          <a:ext cx="8964488" cy="4968552"/>
        </p:xfrm>
        <a:graphic>
          <a:graphicData uri="http://schemas.openxmlformats.org/drawingml/2006/table">
            <a:tbl>
              <a:tblPr firstRow="1" bandRow="1">
                <a:tableStyleId>{327F97BB-C833-4FB7-BDE5-3F7075034690}</a:tableStyleId>
              </a:tblPr>
              <a:tblGrid>
                <a:gridCol w="4482244">
                  <a:extLst>
                    <a:ext uri="{9D8B030D-6E8A-4147-A177-3AD203B41FA5}">
                      <a16:colId xmlns:a16="http://schemas.microsoft.com/office/drawing/2014/main" val="20000"/>
                    </a:ext>
                  </a:extLst>
                </a:gridCol>
                <a:gridCol w="4482244">
                  <a:extLst>
                    <a:ext uri="{9D8B030D-6E8A-4147-A177-3AD203B41FA5}">
                      <a16:colId xmlns:a16="http://schemas.microsoft.com/office/drawing/2014/main" val="20001"/>
                    </a:ext>
                  </a:extLst>
                </a:gridCol>
              </a:tblGrid>
              <a:tr h="2192332">
                <a:tc>
                  <a:txBody>
                    <a:bodyPr/>
                    <a:lstStyle/>
                    <a:p>
                      <a:r>
                        <a:rPr lang="en-IN" sz="2800" dirty="0" smtClean="0">
                          <a:solidFill>
                            <a:srgbClr val="002060"/>
                          </a:solidFill>
                        </a:rPr>
                        <a:t>Challenges</a:t>
                      </a:r>
                      <a:r>
                        <a:rPr lang="en-IN" sz="2800" baseline="0" dirty="0" smtClean="0">
                          <a:solidFill>
                            <a:srgbClr val="002060"/>
                          </a:solidFill>
                        </a:rPr>
                        <a:t> in my School</a:t>
                      </a:r>
                      <a:endParaRPr lang="en-IN" sz="2800" dirty="0">
                        <a:solidFill>
                          <a:srgbClr val="002060"/>
                        </a:solidFill>
                      </a:endParaRPr>
                    </a:p>
                  </a:txBody>
                  <a:tcPr/>
                </a:tc>
                <a:tc>
                  <a:txBody>
                    <a:bodyPr/>
                    <a:lstStyle/>
                    <a:p>
                      <a:r>
                        <a:rPr lang="en-IN" sz="2800" dirty="0" smtClean="0">
                          <a:solidFill>
                            <a:srgbClr val="002060"/>
                          </a:solidFill>
                        </a:rPr>
                        <a:t>My initiatives</a:t>
                      </a:r>
                      <a:endParaRPr lang="en-IN" sz="2800" dirty="0">
                        <a:solidFill>
                          <a:srgbClr val="002060"/>
                        </a:solidFill>
                      </a:endParaRPr>
                    </a:p>
                  </a:txBody>
                  <a:tcPr/>
                </a:tc>
                <a:extLst>
                  <a:ext uri="{0D108BD9-81ED-4DB2-BD59-A6C34878D82A}">
                    <a16:rowId xmlns:a16="http://schemas.microsoft.com/office/drawing/2014/main" val="10000"/>
                  </a:ext>
                </a:extLst>
              </a:tr>
              <a:tr h="2776220">
                <a:tc>
                  <a:txBody>
                    <a:bodyPr/>
                    <a:lstStyle/>
                    <a:p>
                      <a:r>
                        <a:rPr lang="en-IN" sz="2800" b="1" dirty="0" smtClean="0">
                          <a:solidFill>
                            <a:srgbClr val="002060"/>
                          </a:solidFill>
                        </a:rPr>
                        <a:t>I</a:t>
                      </a:r>
                      <a:r>
                        <a:rPr lang="en-IN" sz="2800" b="1" baseline="0" dirty="0" smtClean="0">
                          <a:solidFill>
                            <a:srgbClr val="002060"/>
                          </a:solidFill>
                        </a:rPr>
                        <a:t> improved in … and my learning</a:t>
                      </a:r>
                      <a:endParaRPr lang="en-IN" sz="2800" b="1" dirty="0">
                        <a:solidFill>
                          <a:srgbClr val="002060"/>
                        </a:solidFill>
                      </a:endParaRPr>
                    </a:p>
                  </a:txBody>
                  <a:tcPr/>
                </a:tc>
                <a:tc>
                  <a:txBody>
                    <a:bodyPr/>
                    <a:lstStyle/>
                    <a:p>
                      <a:r>
                        <a:rPr lang="en-IN" sz="2800" b="1" dirty="0" smtClean="0">
                          <a:solidFill>
                            <a:srgbClr val="002060"/>
                          </a:solidFill>
                        </a:rPr>
                        <a:t>I </a:t>
                      </a:r>
                      <a:r>
                        <a:rPr lang="en-IN" sz="2800" b="1" dirty="0" err="1" smtClean="0">
                          <a:solidFill>
                            <a:srgbClr val="002060"/>
                          </a:solidFill>
                        </a:rPr>
                        <a:t>could’nt</a:t>
                      </a:r>
                      <a:r>
                        <a:rPr lang="en-IN" sz="2800" b="1" dirty="0" smtClean="0">
                          <a:solidFill>
                            <a:srgbClr val="002060"/>
                          </a:solidFill>
                        </a:rPr>
                        <a:t> improve…… and my learning</a:t>
                      </a:r>
                      <a:endParaRPr lang="en-IN" sz="2800" b="1" dirty="0">
                        <a:solidFill>
                          <a:srgbClr val="002060"/>
                        </a:solidFill>
                      </a:endParaRPr>
                    </a:p>
                  </a:txBody>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dirty="0" smtClean="0"/>
              <a:t>My Initiatives- Record some good practices from your group(Discussion time 10 minutes)</a:t>
            </a:r>
            <a:endParaRPr lang="en-IN" sz="3200" dirty="0"/>
          </a:p>
        </p:txBody>
      </p:sp>
      <p:sp>
        <p:nvSpPr>
          <p:cNvPr id="4" name="Content Placeholder 3"/>
          <p:cNvSpPr>
            <a:spLocks noGrp="1"/>
          </p:cNvSpPr>
          <p:nvPr>
            <p:ph sz="quarter" idx="1"/>
          </p:nvPr>
        </p:nvSpPr>
        <p:spPr/>
        <p:txBody>
          <a:bodyPr/>
          <a:lstStyle/>
          <a:p>
            <a:endParaRPr lang="en-US" dirty="0"/>
          </a:p>
        </p:txBody>
      </p:sp>
      <p:sp>
        <p:nvSpPr>
          <p:cNvPr id="5" name="Content Placeholder 2"/>
          <p:cNvSpPr txBox="1">
            <a:spLocks/>
          </p:cNvSpPr>
          <p:nvPr/>
        </p:nvSpPr>
        <p:spPr>
          <a:xfrm>
            <a:off x="0" y="1600200"/>
            <a:ext cx="9144000" cy="5257800"/>
          </a:xfrm>
          <a:prstGeom prst="rect">
            <a:avLst/>
          </a:prstGeom>
        </p:spPr>
        <p:txBody>
          <a:bodyPr vert="horz">
            <a:normAutofit/>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n-IN" sz="29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04864"/>
            <a:ext cx="8153400" cy="2160240"/>
          </a:xfrm>
        </p:spPr>
        <p:txBody>
          <a:bodyPr>
            <a:noAutofit/>
          </a:bodyPr>
          <a:lstStyle/>
          <a:p>
            <a:r>
              <a:rPr lang="en-IN" sz="4800" dirty="0" smtClean="0"/>
              <a:t>School Head: Multiple Roles and Responsibilities</a:t>
            </a:r>
            <a:endParaRPr lang="en-IN" sz="4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What multiple roles do you perform on an average day?</a:t>
            </a:r>
          </a:p>
          <a:p>
            <a:r>
              <a:rPr lang="en-US" dirty="0" smtClean="0"/>
              <a:t>In which role is your maximum time invested?</a:t>
            </a:r>
          </a:p>
          <a:p>
            <a:r>
              <a:rPr lang="en-US" dirty="0" smtClean="0"/>
              <a:t>Identify 4 key areas where your maximum time in a day is spent</a:t>
            </a:r>
          </a:p>
          <a:p>
            <a:r>
              <a:rPr lang="en-US" dirty="0" smtClean="0"/>
              <a:t>Make a pie-chart and plot the key roles on it.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School Leader: Multiple Roles and Identities (Activity 2-10 minutes)</a:t>
            </a:r>
            <a:endParaRPr lang="en-IN" dirty="0"/>
          </a:p>
        </p:txBody>
      </p:sp>
      <p:sp>
        <p:nvSpPr>
          <p:cNvPr id="3" name="Content Placeholder 2"/>
          <p:cNvSpPr>
            <a:spLocks noGrp="1"/>
          </p:cNvSpPr>
          <p:nvPr>
            <p:ph sz="quarter" idx="1"/>
          </p:nvPr>
        </p:nvSpPr>
        <p:spPr/>
        <p:txBody>
          <a:bodyPr>
            <a:normAutofit fontScale="85000" lnSpcReduction="20000"/>
          </a:bodyPr>
          <a:lstStyle/>
          <a:p>
            <a:r>
              <a:rPr lang="en-IN" dirty="0" smtClean="0"/>
              <a:t>Administrator</a:t>
            </a:r>
          </a:p>
          <a:p>
            <a:r>
              <a:rPr lang="en-IN" dirty="0" smtClean="0"/>
              <a:t>Manager</a:t>
            </a:r>
          </a:p>
          <a:p>
            <a:r>
              <a:rPr lang="en-IN" dirty="0" err="1" smtClean="0"/>
              <a:t>Liasoning</a:t>
            </a:r>
            <a:r>
              <a:rPr lang="en-IN" dirty="0" smtClean="0"/>
              <a:t> Officer</a:t>
            </a:r>
          </a:p>
          <a:p>
            <a:r>
              <a:rPr lang="en-IN" dirty="0" smtClean="0"/>
              <a:t>Human Resource Manager</a:t>
            </a:r>
          </a:p>
          <a:p>
            <a:r>
              <a:rPr lang="en-IN" dirty="0" smtClean="0"/>
              <a:t>Academic Leader/Coach</a:t>
            </a:r>
          </a:p>
          <a:p>
            <a:r>
              <a:rPr lang="en-IN" dirty="0" smtClean="0"/>
              <a:t>Community </a:t>
            </a:r>
            <a:r>
              <a:rPr lang="en-IN" dirty="0" err="1" smtClean="0"/>
              <a:t>mobilizer</a:t>
            </a:r>
            <a:endParaRPr lang="en-IN" dirty="0" smtClean="0"/>
          </a:p>
          <a:p>
            <a:r>
              <a:rPr lang="en-IN" dirty="0" smtClean="0"/>
              <a:t>Team Leader</a:t>
            </a:r>
          </a:p>
          <a:p>
            <a:r>
              <a:rPr lang="en-IN" dirty="0" smtClean="0"/>
              <a:t>Teacher</a:t>
            </a:r>
          </a:p>
          <a:p>
            <a:r>
              <a:rPr lang="en-IN" dirty="0" smtClean="0"/>
              <a:t>Examiner</a:t>
            </a:r>
          </a:p>
          <a:p>
            <a:r>
              <a:rPr lang="en-IN" dirty="0" smtClean="0"/>
              <a:t>Researcher</a:t>
            </a:r>
          </a:p>
          <a:p>
            <a:endParaRPr lang="en-IN" dirty="0"/>
          </a:p>
        </p:txBody>
      </p:sp>
      <p:sp>
        <p:nvSpPr>
          <p:cNvPr id="4" name="Content Placeholder 3"/>
          <p:cNvSpPr>
            <a:spLocks noGrp="1"/>
          </p:cNvSpPr>
          <p:nvPr>
            <p:ph sz="quarter" idx="2"/>
          </p:nvPr>
        </p:nvSpPr>
        <p:spPr/>
        <p:txBody>
          <a:bodyPr>
            <a:normAutofit fontScale="85000" lnSpcReduction="20000"/>
          </a:bodyPr>
          <a:lstStyle/>
          <a:p>
            <a:pPr>
              <a:buNone/>
            </a:pPr>
            <a:r>
              <a:rPr lang="en-US" sz="4600" b="1" dirty="0" smtClean="0"/>
              <a:t>Reflect </a:t>
            </a:r>
          </a:p>
          <a:p>
            <a:r>
              <a:rPr lang="en-US" dirty="0" smtClean="0"/>
              <a:t>Which of these roles contribute in improving teaching-learning in school </a:t>
            </a:r>
          </a:p>
          <a:p>
            <a:pPr algn="ctr">
              <a:buNone/>
            </a:pPr>
            <a:r>
              <a:rPr lang="en-US" dirty="0" smtClean="0"/>
              <a:t>Or</a:t>
            </a:r>
          </a:p>
          <a:p>
            <a:r>
              <a:rPr lang="en-US" dirty="0" smtClean="0"/>
              <a:t>Develop a learning culture in school?</a:t>
            </a:r>
          </a:p>
          <a:p>
            <a:r>
              <a:rPr lang="en-IN" dirty="0" smtClean="0"/>
              <a:t>How do I manage time between different roles?</a:t>
            </a:r>
          </a:p>
          <a:p>
            <a:r>
              <a:rPr lang="en-IN" dirty="0" smtClean="0"/>
              <a:t>How do I contribute more towards improving learning in school?</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060848"/>
            <a:ext cx="8153400" cy="2304256"/>
          </a:xfrm>
        </p:spPr>
        <p:txBody>
          <a:bodyPr>
            <a:noAutofit/>
          </a:bodyPr>
          <a:lstStyle/>
          <a:p>
            <a:r>
              <a:rPr lang="en-IN" sz="5400" dirty="0" smtClean="0"/>
              <a:t>Researches on role of leadership in improving SLO</a:t>
            </a:r>
            <a:endParaRPr lang="en-IN" sz="5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447</TotalTime>
  <Words>2028</Words>
  <Application>Microsoft Office PowerPoint</Application>
  <PresentationFormat>On-screen Show (4:3)</PresentationFormat>
  <Paragraphs>209</Paragraphs>
  <Slides>37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Calibri</vt:lpstr>
      <vt:lpstr>Tw Cen MT</vt:lpstr>
      <vt:lpstr>Wingdings</vt:lpstr>
      <vt:lpstr>Wingdings 2</vt:lpstr>
      <vt:lpstr>Median</vt:lpstr>
      <vt:lpstr>School Leadership: Concept and Applications</vt:lpstr>
      <vt:lpstr>Key Focus of the Module</vt:lpstr>
      <vt:lpstr>Understanding Leadership</vt:lpstr>
      <vt:lpstr> My School My Initiative (Activity 1 -10 Minutes) </vt:lpstr>
      <vt:lpstr>My Initiatives- Record some good practices from your group(Discussion time 10 minutes)</vt:lpstr>
      <vt:lpstr>School Head: Multiple Roles and Responsibilities</vt:lpstr>
      <vt:lpstr>PowerPoint Presentation</vt:lpstr>
      <vt:lpstr>School Leader: Multiple Roles and Identities (Activity 2-10 minutes)</vt:lpstr>
      <vt:lpstr>Researches on role of leadership in improving SLO</vt:lpstr>
      <vt:lpstr>10 Essentials for Heads of Schools</vt:lpstr>
      <vt:lpstr> Contd. </vt:lpstr>
      <vt:lpstr>Contd.</vt:lpstr>
      <vt:lpstr>Contd.</vt:lpstr>
      <vt:lpstr>Being an Instructional Leader </vt:lpstr>
      <vt:lpstr>What is Instructional Leadership?</vt:lpstr>
      <vt:lpstr>What is Instructional Leadership?</vt:lpstr>
      <vt:lpstr>Roles of an Instructional leader (IL)</vt:lpstr>
      <vt:lpstr>Activity4 (20 minutes) – Individual followed by Small Group Discussion</vt:lpstr>
      <vt:lpstr>Improving Classroom Observation and Feedback</vt:lpstr>
      <vt:lpstr>Activity 5- 20 minutes</vt:lpstr>
      <vt:lpstr>PowerPoint Presentation</vt:lpstr>
      <vt:lpstr>What is Classroom Observation?</vt:lpstr>
      <vt:lpstr>What is feedback?</vt:lpstr>
      <vt:lpstr>PowerPoint Presentation</vt:lpstr>
      <vt:lpstr>What is a Learning Conversation (LC)?</vt:lpstr>
      <vt:lpstr>Contd.</vt:lpstr>
      <vt:lpstr>Premise/Principle</vt:lpstr>
      <vt:lpstr>Ask-Describe-Ask Process</vt:lpstr>
      <vt:lpstr>Continue </vt:lpstr>
      <vt:lpstr>Continued</vt:lpstr>
      <vt:lpstr>Praise-Criticism-Praise model</vt:lpstr>
      <vt:lpstr>Ask-Describe-Ask model</vt:lpstr>
      <vt:lpstr>Role of instructional leader</vt:lpstr>
      <vt:lpstr>Why engage in learning conversations?</vt:lpstr>
      <vt:lpstr>Creating a Learning Culture</vt:lpstr>
      <vt:lpstr>Activity 3: Role Play (30 minutes)</vt:lpstr>
      <vt:lpstr>How do you sustain learning?</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Leadership: Concept and Applications</dc:title>
  <dc:creator>Kashyapi awasthi</dc:creator>
  <cp:lastModifiedBy>Microsoft</cp:lastModifiedBy>
  <cp:revision>35</cp:revision>
  <dcterms:created xsi:type="dcterms:W3CDTF">2019-08-25T01:40:54Z</dcterms:created>
  <dcterms:modified xsi:type="dcterms:W3CDTF">2019-09-16T10:31:54Z</dcterms:modified>
</cp:coreProperties>
</file>